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sldIdLst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notesMaster" Target="notesMasters/notesMaster1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2238;&#24402;&#20998;&#26512;&#31934;&#21697;&#35838;&#31243;\hzm%2015.5\&#20840;&#34920;&#28040;&#36153;&#25910;&#20837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05094337333619"/>
          <c:y val="0.155556255468066"/>
          <c:w val="0.769230769230769"/>
          <c:h val="0.6466687717082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消费Y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>
              <a:glow rad="127000">
                <a:schemeClr val="bg1"/>
              </a:glow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rgbClr val="00B050"/>
              </a:solidFill>
              <a:ln w="9525" cap="flat" cmpd="sng" algn="ctr">
                <a:noFill/>
                <a:prstDash val="solid"/>
                <a:round/>
              </a:ln>
              <a:effectLst>
                <a:glow rad="127000">
                  <a:schemeClr val="bg1"/>
                </a:glow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elete val="1"/>
          </c:dLbls>
          <c:trendline>
            <c:spPr>
              <a:ln w="9525" cap="rnd" cmpd="sng" algn="ctr">
                <a:solidFill>
                  <a:srgbClr val="FF0000"/>
                </a:solidFill>
                <a:prstDash val="solid"/>
                <a:round/>
              </a:ln>
            </c:spPr>
            <c:trendlineType val="linear"/>
            <c:dispRSqr val="0"/>
            <c:dispEq val="0"/>
          </c:trendline>
          <c:xVal>
            <c:numRef>
              <c:f>Sheet2!$B$2:$B$101</c:f>
              <c:numCache>
                <c:formatCode>General</c:formatCode>
                <c:ptCount val="100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1200</c:v>
                </c:pt>
                <c:pt idx="5">
                  <c:v>1200</c:v>
                </c:pt>
                <c:pt idx="6">
                  <c:v>1200</c:v>
                </c:pt>
                <c:pt idx="7">
                  <c:v>1200</c:v>
                </c:pt>
                <c:pt idx="8">
                  <c:v>1200</c:v>
                </c:pt>
                <c:pt idx="9">
                  <c:v>1200</c:v>
                </c:pt>
                <c:pt idx="10">
                  <c:v>1200</c:v>
                </c:pt>
                <c:pt idx="11">
                  <c:v>1400</c:v>
                </c:pt>
                <c:pt idx="12">
                  <c:v>1400</c:v>
                </c:pt>
                <c:pt idx="13">
                  <c:v>1400</c:v>
                </c:pt>
                <c:pt idx="14">
                  <c:v>1400</c:v>
                </c:pt>
                <c:pt idx="15">
                  <c:v>1400</c:v>
                </c:pt>
                <c:pt idx="16">
                  <c:v>1400</c:v>
                </c:pt>
                <c:pt idx="17">
                  <c:v>1400</c:v>
                </c:pt>
                <c:pt idx="18">
                  <c:v>1400</c:v>
                </c:pt>
                <c:pt idx="19">
                  <c:v>1400</c:v>
                </c:pt>
                <c:pt idx="20">
                  <c:v>1400</c:v>
                </c:pt>
                <c:pt idx="21">
                  <c:v>1400</c:v>
                </c:pt>
                <c:pt idx="22">
                  <c:v>1700</c:v>
                </c:pt>
                <c:pt idx="23">
                  <c:v>1700</c:v>
                </c:pt>
                <c:pt idx="24">
                  <c:v>1700</c:v>
                </c:pt>
                <c:pt idx="25">
                  <c:v>1700</c:v>
                </c:pt>
                <c:pt idx="26">
                  <c:v>1700</c:v>
                </c:pt>
                <c:pt idx="27">
                  <c:v>1700</c:v>
                </c:pt>
                <c:pt idx="28">
                  <c:v>1700</c:v>
                </c:pt>
                <c:pt idx="29">
                  <c:v>1700</c:v>
                </c:pt>
                <c:pt idx="30">
                  <c:v>1700</c:v>
                </c:pt>
                <c:pt idx="31">
                  <c:v>1700</c:v>
                </c:pt>
                <c:pt idx="32">
                  <c:v>1700</c:v>
                </c:pt>
                <c:pt idx="33">
                  <c:v>1700</c:v>
                </c:pt>
                <c:pt idx="34">
                  <c:v>1700</c:v>
                </c:pt>
                <c:pt idx="35">
                  <c:v>2000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2000</c:v>
                </c:pt>
                <c:pt idx="45">
                  <c:v>2000</c:v>
                </c:pt>
                <c:pt idx="46">
                  <c:v>2000</c:v>
                </c:pt>
                <c:pt idx="47">
                  <c:v>2000</c:v>
                </c:pt>
                <c:pt idx="48">
                  <c:v>2300</c:v>
                </c:pt>
                <c:pt idx="49">
                  <c:v>2300</c:v>
                </c:pt>
                <c:pt idx="50">
                  <c:v>2300</c:v>
                </c:pt>
                <c:pt idx="51">
                  <c:v>2300</c:v>
                </c:pt>
                <c:pt idx="52">
                  <c:v>2300</c:v>
                </c:pt>
                <c:pt idx="53">
                  <c:v>2300</c:v>
                </c:pt>
                <c:pt idx="54">
                  <c:v>2300</c:v>
                </c:pt>
                <c:pt idx="55">
                  <c:v>2300</c:v>
                </c:pt>
                <c:pt idx="56">
                  <c:v>2300</c:v>
                </c:pt>
                <c:pt idx="57">
                  <c:v>2300</c:v>
                </c:pt>
                <c:pt idx="58">
                  <c:v>2300</c:v>
                </c:pt>
                <c:pt idx="59">
                  <c:v>2300</c:v>
                </c:pt>
                <c:pt idx="60">
                  <c:v>2300</c:v>
                </c:pt>
                <c:pt idx="61">
                  <c:v>2300</c:v>
                </c:pt>
                <c:pt idx="62">
                  <c:v>2600</c:v>
                </c:pt>
                <c:pt idx="63">
                  <c:v>2600</c:v>
                </c:pt>
                <c:pt idx="64">
                  <c:v>2600</c:v>
                </c:pt>
                <c:pt idx="65">
                  <c:v>2600</c:v>
                </c:pt>
                <c:pt idx="66">
                  <c:v>2600</c:v>
                </c:pt>
                <c:pt idx="67">
                  <c:v>2600</c:v>
                </c:pt>
                <c:pt idx="68">
                  <c:v>2600</c:v>
                </c:pt>
                <c:pt idx="69">
                  <c:v>2600</c:v>
                </c:pt>
                <c:pt idx="70">
                  <c:v>2600</c:v>
                </c:pt>
                <c:pt idx="71">
                  <c:v>2600</c:v>
                </c:pt>
                <c:pt idx="72">
                  <c:v>2600</c:v>
                </c:pt>
                <c:pt idx="73">
                  <c:v>2600</c:v>
                </c:pt>
                <c:pt idx="74">
                  <c:v>2600</c:v>
                </c:pt>
                <c:pt idx="75">
                  <c:v>2900</c:v>
                </c:pt>
                <c:pt idx="76">
                  <c:v>2900</c:v>
                </c:pt>
                <c:pt idx="77">
                  <c:v>2900</c:v>
                </c:pt>
                <c:pt idx="78">
                  <c:v>2900</c:v>
                </c:pt>
                <c:pt idx="79">
                  <c:v>2900</c:v>
                </c:pt>
                <c:pt idx="80">
                  <c:v>2900</c:v>
                </c:pt>
                <c:pt idx="81">
                  <c:v>2900</c:v>
                </c:pt>
                <c:pt idx="82">
                  <c:v>2900</c:v>
                </c:pt>
                <c:pt idx="83">
                  <c:v>2900</c:v>
                </c:pt>
                <c:pt idx="84">
                  <c:v>2900</c:v>
                </c:pt>
                <c:pt idx="85">
                  <c:v>3200</c:v>
                </c:pt>
                <c:pt idx="86">
                  <c:v>3200</c:v>
                </c:pt>
                <c:pt idx="87">
                  <c:v>3200</c:v>
                </c:pt>
                <c:pt idx="88">
                  <c:v>3200</c:v>
                </c:pt>
                <c:pt idx="89">
                  <c:v>3200</c:v>
                </c:pt>
                <c:pt idx="90">
                  <c:v>3200</c:v>
                </c:pt>
                <c:pt idx="91">
                  <c:v>3200</c:v>
                </c:pt>
                <c:pt idx="92">
                  <c:v>3200</c:v>
                </c:pt>
                <c:pt idx="93">
                  <c:v>3200</c:v>
                </c:pt>
                <c:pt idx="94">
                  <c:v>3500</c:v>
                </c:pt>
                <c:pt idx="95">
                  <c:v>3500</c:v>
                </c:pt>
                <c:pt idx="96">
                  <c:v>3500</c:v>
                </c:pt>
                <c:pt idx="97">
                  <c:v>3500</c:v>
                </c:pt>
                <c:pt idx="98">
                  <c:v>3500</c:v>
                </c:pt>
                <c:pt idx="99">
                  <c:v>3500</c:v>
                </c:pt>
              </c:numCache>
            </c:numRef>
          </c:xVal>
          <c:yVal>
            <c:numRef>
              <c:f>Sheet2!$C$2:$C$101</c:f>
              <c:numCache>
                <c:formatCode>General</c:formatCode>
                <c:ptCount val="100"/>
                <c:pt idx="0">
                  <c:v>561</c:v>
                </c:pt>
                <c:pt idx="1">
                  <c:v>594</c:v>
                </c:pt>
                <c:pt idx="2">
                  <c:v>627</c:v>
                </c:pt>
                <c:pt idx="3">
                  <c:v>638</c:v>
                </c:pt>
                <c:pt idx="4">
                  <c:v>638</c:v>
                </c:pt>
                <c:pt idx="5">
                  <c:v>748</c:v>
                </c:pt>
                <c:pt idx="6">
                  <c:v>814</c:v>
                </c:pt>
                <c:pt idx="7">
                  <c:v>847</c:v>
                </c:pt>
                <c:pt idx="8">
                  <c:v>935</c:v>
                </c:pt>
                <c:pt idx="9">
                  <c:v>968</c:v>
                </c:pt>
                <c:pt idx="10">
                  <c:v>825</c:v>
                </c:pt>
                <c:pt idx="11">
                  <c:v>869</c:v>
                </c:pt>
                <c:pt idx="12">
                  <c:v>913</c:v>
                </c:pt>
                <c:pt idx="13">
                  <c:v>924</c:v>
                </c:pt>
                <c:pt idx="14">
                  <c:v>979</c:v>
                </c:pt>
                <c:pt idx="15">
                  <c:v>1012</c:v>
                </c:pt>
                <c:pt idx="16">
                  <c:v>1045</c:v>
                </c:pt>
                <c:pt idx="17">
                  <c:v>1078</c:v>
                </c:pt>
                <c:pt idx="18">
                  <c:v>1122</c:v>
                </c:pt>
                <c:pt idx="19">
                  <c:v>1155</c:v>
                </c:pt>
                <c:pt idx="20">
                  <c:v>1188</c:v>
                </c:pt>
                <c:pt idx="21">
                  <c:v>1210</c:v>
                </c:pt>
                <c:pt idx="22">
                  <c:v>1023</c:v>
                </c:pt>
                <c:pt idx="23">
                  <c:v>1100</c:v>
                </c:pt>
                <c:pt idx="24">
                  <c:v>1144</c:v>
                </c:pt>
                <c:pt idx="25">
                  <c:v>1155</c:v>
                </c:pt>
                <c:pt idx="26">
                  <c:v>1210</c:v>
                </c:pt>
                <c:pt idx="27">
                  <c:v>1243</c:v>
                </c:pt>
                <c:pt idx="28">
                  <c:v>1254</c:v>
                </c:pt>
                <c:pt idx="29">
                  <c:v>1298</c:v>
                </c:pt>
                <c:pt idx="30">
                  <c:v>1231</c:v>
                </c:pt>
                <c:pt idx="31">
                  <c:v>1364</c:v>
                </c:pt>
                <c:pt idx="32">
                  <c:v>1408</c:v>
                </c:pt>
                <c:pt idx="33">
                  <c:v>1430</c:v>
                </c:pt>
                <c:pt idx="34">
                  <c:v>1485</c:v>
                </c:pt>
                <c:pt idx="35">
                  <c:v>1254</c:v>
                </c:pt>
                <c:pt idx="36">
                  <c:v>1309</c:v>
                </c:pt>
                <c:pt idx="37">
                  <c:v>1364</c:v>
                </c:pt>
                <c:pt idx="38">
                  <c:v>1397</c:v>
                </c:pt>
                <c:pt idx="39">
                  <c:v>1408</c:v>
                </c:pt>
                <c:pt idx="40">
                  <c:v>1474</c:v>
                </c:pt>
                <c:pt idx="41">
                  <c:v>1496</c:v>
                </c:pt>
                <c:pt idx="42">
                  <c:v>1496</c:v>
                </c:pt>
                <c:pt idx="43">
                  <c:v>1562</c:v>
                </c:pt>
                <c:pt idx="44">
                  <c:v>1573</c:v>
                </c:pt>
                <c:pt idx="45">
                  <c:v>1606</c:v>
                </c:pt>
                <c:pt idx="46">
                  <c:v>1650</c:v>
                </c:pt>
                <c:pt idx="47">
                  <c:v>1716</c:v>
                </c:pt>
                <c:pt idx="48">
                  <c:v>1408</c:v>
                </c:pt>
                <c:pt idx="49">
                  <c:v>1452</c:v>
                </c:pt>
                <c:pt idx="50">
                  <c:v>1551</c:v>
                </c:pt>
                <c:pt idx="51">
                  <c:v>1595</c:v>
                </c:pt>
                <c:pt idx="52">
                  <c:v>1650</c:v>
                </c:pt>
                <c:pt idx="53">
                  <c:v>1672</c:v>
                </c:pt>
                <c:pt idx="54">
                  <c:v>1683</c:v>
                </c:pt>
                <c:pt idx="55">
                  <c:v>1716</c:v>
                </c:pt>
                <c:pt idx="56">
                  <c:v>1749</c:v>
                </c:pt>
                <c:pt idx="57">
                  <c:v>1771</c:v>
                </c:pt>
                <c:pt idx="58">
                  <c:v>1804</c:v>
                </c:pt>
                <c:pt idx="59">
                  <c:v>1870</c:v>
                </c:pt>
                <c:pt idx="60">
                  <c:v>1947</c:v>
                </c:pt>
                <c:pt idx="61">
                  <c:v>2002</c:v>
                </c:pt>
                <c:pt idx="62">
                  <c:v>1650</c:v>
                </c:pt>
                <c:pt idx="63">
                  <c:v>1738</c:v>
                </c:pt>
                <c:pt idx="64">
                  <c:v>1749</c:v>
                </c:pt>
                <c:pt idx="65">
                  <c:v>1804</c:v>
                </c:pt>
                <c:pt idx="66">
                  <c:v>1848</c:v>
                </c:pt>
                <c:pt idx="67">
                  <c:v>1881</c:v>
                </c:pt>
                <c:pt idx="68">
                  <c:v>1925</c:v>
                </c:pt>
                <c:pt idx="69">
                  <c:v>1969</c:v>
                </c:pt>
                <c:pt idx="70">
                  <c:v>2013</c:v>
                </c:pt>
                <c:pt idx="71">
                  <c:v>2035</c:v>
                </c:pt>
                <c:pt idx="72">
                  <c:v>2101</c:v>
                </c:pt>
                <c:pt idx="73">
                  <c:v>2112</c:v>
                </c:pt>
                <c:pt idx="74">
                  <c:v>2200</c:v>
                </c:pt>
                <c:pt idx="75">
                  <c:v>1969</c:v>
                </c:pt>
                <c:pt idx="76">
                  <c:v>1991</c:v>
                </c:pt>
                <c:pt idx="77">
                  <c:v>2046</c:v>
                </c:pt>
                <c:pt idx="78">
                  <c:v>2068</c:v>
                </c:pt>
                <c:pt idx="79">
                  <c:v>2101</c:v>
                </c:pt>
                <c:pt idx="80">
                  <c:v>2189</c:v>
                </c:pt>
                <c:pt idx="81">
                  <c:v>2233</c:v>
                </c:pt>
                <c:pt idx="82">
                  <c:v>2244</c:v>
                </c:pt>
                <c:pt idx="83">
                  <c:v>2299</c:v>
                </c:pt>
                <c:pt idx="84">
                  <c:v>2310</c:v>
                </c:pt>
                <c:pt idx="85">
                  <c:v>2090</c:v>
                </c:pt>
                <c:pt idx="86">
                  <c:v>2134</c:v>
                </c:pt>
                <c:pt idx="87">
                  <c:v>2178</c:v>
                </c:pt>
                <c:pt idx="88">
                  <c:v>2266</c:v>
                </c:pt>
                <c:pt idx="89">
                  <c:v>2354</c:v>
                </c:pt>
                <c:pt idx="90">
                  <c:v>2486</c:v>
                </c:pt>
                <c:pt idx="91">
                  <c:v>2552</c:v>
                </c:pt>
                <c:pt idx="92">
                  <c:v>2585</c:v>
                </c:pt>
                <c:pt idx="93">
                  <c:v>2640</c:v>
                </c:pt>
                <c:pt idx="94">
                  <c:v>2299</c:v>
                </c:pt>
                <c:pt idx="95">
                  <c:v>2321</c:v>
                </c:pt>
                <c:pt idx="96">
                  <c:v>2530</c:v>
                </c:pt>
                <c:pt idx="97">
                  <c:v>2629</c:v>
                </c:pt>
                <c:pt idx="98">
                  <c:v>2860</c:v>
                </c:pt>
                <c:pt idx="99">
                  <c:v>2871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766080"/>
        <c:axId val="318793216"/>
      </c:scatterChart>
      <c:valAx>
        <c:axId val="318766080"/>
        <c:scaling>
          <c:orientation val="minMax"/>
          <c:min val="500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15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  <a:r>
                  <a:rPr lang="zh-CN" altLang="en-US" sz="2000" dirty="0"/>
                  <a:t>每月家庭可支配收入</a:t>
                </a:r>
                <a:r>
                  <a:rPr lang="en-US" altLang="zh-CN" sz="2000" dirty="0"/>
                  <a:t>(</a:t>
                </a:r>
                <a:r>
                  <a:rPr lang="zh-CN" altLang="en-US" sz="2000" dirty="0"/>
                  <a:t>元</a:t>
                </a:r>
                <a:r>
                  <a:rPr lang="en-US" altLang="zh-CN" sz="900" dirty="0"/>
                  <a:t>)</a:t>
                </a:r>
                <a:endParaRPr lang="zh-CN" altLang="en-US" sz="900" dirty="0"/>
              </a:p>
            </c:rich>
          </c:tx>
          <c:layout>
            <c:manualLayout>
              <c:xMode val="edge"/>
              <c:yMode val="edge"/>
              <c:x val="0.608773624366645"/>
              <c:y val="0.91927075222343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15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318793216"/>
        <c:crosses val="autoZero"/>
        <c:crossBetween val="midCat"/>
      </c:valAx>
      <c:valAx>
        <c:axId val="318793216"/>
        <c:scaling>
          <c:orientation val="minMax"/>
        </c:scaling>
        <c:delete val="0"/>
        <c:axPos val="l"/>
        <c:title>
          <c:tx>
            <c:rich>
              <a:bodyPr rot="0" spcFirstLastPara="0" vertOverflow="ellipsis" vert="wordArtVertRtl" wrap="square" anchor="ctr" anchorCtr="1"/>
              <a:lstStyle/>
              <a:p>
                <a:pPr>
                  <a:defRPr lang="zh-CN" sz="1150" b="0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  <a:r>
                  <a:rPr lang="zh-CN" altLang="en-US" sz="2000" dirty="0"/>
                  <a:t>每月消费</a:t>
                </a:r>
                <a:r>
                  <a:rPr lang="zh-CN" altLang="en-US" sz="2000" dirty="0" smtClean="0"/>
                  <a:t>支出</a:t>
                </a:r>
                <a:endParaRPr lang="en-US" altLang="zh-CN" sz="2000" dirty="0" smtClean="0"/>
              </a:p>
            </c:rich>
          </c:tx>
          <c:layout>
            <c:manualLayout>
              <c:xMode val="edge"/>
              <c:yMode val="edge"/>
              <c:x val="0.00383983520214234"/>
              <c:y val="0.055240211806085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150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3187660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lang="zh-CN" sz="1150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oleObject" Target="../embeddings/Document1.doc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emf"/><Relationship Id="rId1" Type="http://schemas.openxmlformats.org/officeDocument/2006/relationships/oleObject" Target="../embeddings/Document2.doc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3.doc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oleObject" Target="../embeddings/Document4.doc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emf"/><Relationship Id="rId1" Type="http://schemas.openxmlformats.org/officeDocument/2006/relationships/oleObject" Target="../embeddings/Document5.doc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1" Type="http://schemas.openxmlformats.org/officeDocument/2006/relationships/oleObject" Target="../embeddings/Document6.doc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oleObject" Target="../embeddings/Document7.doc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1" Type="http://schemas.openxmlformats.org/officeDocument/2006/relationships/oleObject" Target="../embeddings/Document8.doc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1" Type="http://schemas.openxmlformats.org/officeDocument/2006/relationships/oleObject" Target="../embeddings/Document9.doc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emf"/><Relationship Id="rId1" Type="http://schemas.openxmlformats.org/officeDocument/2006/relationships/oleObject" Target="../embeddings/Document10.doc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emf"/><Relationship Id="rId1" Type="http://schemas.openxmlformats.org/officeDocument/2006/relationships/oleObject" Target="../embeddings/Document11.doc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1" Type="http://schemas.openxmlformats.org/officeDocument/2006/relationships/oleObject" Target="../embeddings/Document12.doc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35.wmf"/><Relationship Id="rId1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emf"/><Relationship Id="rId1" Type="http://schemas.openxmlformats.org/officeDocument/2006/relationships/oleObject" Target="../embeddings/Document13.doc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emf"/><Relationship Id="rId1" Type="http://schemas.openxmlformats.org/officeDocument/2006/relationships/oleObject" Target="../embeddings/Document14.doc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emf"/><Relationship Id="rId1" Type="http://schemas.openxmlformats.org/officeDocument/2006/relationships/oleObject" Target="../embeddings/Document15.doc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wmf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emf"/><Relationship Id="rId1" Type="http://schemas.openxmlformats.org/officeDocument/2006/relationships/oleObject" Target="../embeddings/Document16.doc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1" Type="http://schemas.openxmlformats.org/officeDocument/2006/relationships/oleObject" Target="../embeddings/Document17.doc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1" Type="http://schemas.openxmlformats.org/officeDocument/2006/relationships/oleObject" Target="../embeddings/Document18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43.wmf"/><Relationship Id="rId1" Type="http://schemas.openxmlformats.org/officeDocument/2006/relationships/oleObject" Target="../embeddings/oleObject9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emf"/><Relationship Id="rId1" Type="http://schemas.openxmlformats.org/officeDocument/2006/relationships/oleObject" Target="../embeddings/Document19.doc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emf"/><Relationship Id="rId1" Type="http://schemas.openxmlformats.org/officeDocument/2006/relationships/oleObject" Target="../embeddings/Document20.doc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emf"/><Relationship Id="rId1" Type="http://schemas.openxmlformats.org/officeDocument/2006/relationships/oleObject" Target="../embeddings/Document21.doc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wmf"/><Relationship Id="rId1" Type="http://schemas.openxmlformats.org/officeDocument/2006/relationships/oleObject" Target="../embeddings/oleObject12.bin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1.wmf"/><Relationship Id="rId1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2.emf"/><Relationship Id="rId1" Type="http://schemas.openxmlformats.org/officeDocument/2006/relationships/oleObject" Target="../embeddings/Document22.doc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wmf"/><Relationship Id="rId1" Type="http://schemas.openxmlformats.org/officeDocument/2006/relationships/oleObject" Target="../embeddings/oleObject14.bin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emf"/><Relationship Id="rId1" Type="http://schemas.openxmlformats.org/officeDocument/2006/relationships/oleObject" Target="../embeddings/Document23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emf"/><Relationship Id="rId1" Type="http://schemas.openxmlformats.org/officeDocument/2006/relationships/oleObject" Target="../embeddings/Document24.doc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emf"/><Relationship Id="rId1" Type="http://schemas.openxmlformats.org/officeDocument/2006/relationships/oleObject" Target="../embeddings/Document25.doc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emf"/><Relationship Id="rId1" Type="http://schemas.openxmlformats.org/officeDocument/2006/relationships/oleObject" Target="../embeddings/Document26.doc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emf"/><Relationship Id="rId1" Type="http://schemas.openxmlformats.org/officeDocument/2006/relationships/oleObject" Target="../embeddings/Document27.doc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9.emf"/><Relationship Id="rId1" Type="http://schemas.openxmlformats.org/officeDocument/2006/relationships/oleObject" Target="../embeddings/Document28.doc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0.emf"/><Relationship Id="rId1" Type="http://schemas.openxmlformats.org/officeDocument/2006/relationships/oleObject" Target="../embeddings/Document29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1.emf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8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2.emf"/><Relationship Id="rId1" Type="http://schemas.openxmlformats.org/officeDocument/2006/relationships/oleObject" Target="../embeddings/Document30.doc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0" y="5079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106" y="2566185"/>
            <a:ext cx="9089390" cy="1620771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第二章 一元线性回归模型</a:t>
            </a:r>
            <a:r>
              <a:rPr lang="zh-CN" altLang="en-US" sz="6000" dirty="0"/>
              <a:t> </a:t>
            </a:r>
            <a:endParaRPr lang="zh-CN" altLang="en-US" sz="6000" b="1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xfrm>
            <a:off x="1060415" y="1081635"/>
            <a:ext cx="8569071" cy="524015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b="1" dirty="0">
                <a:solidFill>
                  <a:srgbClr val="FF0000"/>
                </a:solidFill>
              </a:rPr>
              <a:t>例</a:t>
            </a:r>
            <a:r>
              <a:rPr lang="en-US" altLang="zh-CN" sz="3085" b="1" dirty="0">
                <a:solidFill>
                  <a:srgbClr val="FF0000"/>
                </a:solidFill>
              </a:rPr>
              <a:t>1.1</a:t>
            </a:r>
            <a:r>
              <a:rPr lang="zh-CN" altLang="en-US" sz="3085" b="1" dirty="0">
                <a:solidFill>
                  <a:srgbClr val="FF0000"/>
                </a:solidFill>
              </a:rPr>
              <a:t>：</a:t>
            </a:r>
            <a:r>
              <a:rPr lang="zh-CN" altLang="en-US" sz="3085" dirty="0"/>
              <a:t>一个假想的社区有</a:t>
            </a:r>
            <a:r>
              <a:rPr lang="en-US" altLang="zh-CN" sz="3085" dirty="0"/>
              <a:t>100</a:t>
            </a:r>
            <a:r>
              <a:rPr lang="zh-CN" altLang="en-US" sz="3085" dirty="0"/>
              <a:t>户家庭组成，要研究该社区每月</a:t>
            </a:r>
            <a:r>
              <a:rPr lang="zh-CN" altLang="en-US" sz="3085" b="1" dirty="0">
                <a:solidFill>
                  <a:schemeClr val="accent2"/>
                </a:solidFill>
              </a:rPr>
              <a:t>家庭消费支出</a:t>
            </a:r>
            <a:r>
              <a:rPr lang="en-US" altLang="zh-CN" sz="3085" b="1">
                <a:solidFill>
                  <a:schemeClr val="accent2"/>
                </a:solidFill>
              </a:rPr>
              <a:t>Y</a:t>
            </a:r>
            <a:r>
              <a:rPr lang="zh-CN" altLang="en-US" sz="3085" dirty="0"/>
              <a:t>与每月</a:t>
            </a:r>
            <a:r>
              <a:rPr lang="zh-CN" altLang="en-US" sz="3085" b="1" dirty="0">
                <a:solidFill>
                  <a:schemeClr val="accent2"/>
                </a:solidFill>
              </a:rPr>
              <a:t>家庭可支配收入</a:t>
            </a:r>
            <a:r>
              <a:rPr lang="en-US" altLang="zh-CN" sz="3085" b="1">
                <a:solidFill>
                  <a:schemeClr val="accent2"/>
                </a:solidFill>
              </a:rPr>
              <a:t>X</a:t>
            </a:r>
            <a:r>
              <a:rPr lang="zh-CN" altLang="en-US" sz="3085" dirty="0"/>
              <a:t>的关系。 即如果知道了家庭的月收入，能否预测该社区家庭的平均月消费支出水平。</a:t>
            </a:r>
            <a:endParaRPr lang="zh-CN" altLang="en-US" sz="3085" dirty="0"/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3085" dirty="0"/>
              <a:t>    为达到此目的，将该</a:t>
            </a:r>
            <a:r>
              <a:rPr lang="en-US" altLang="zh-CN" sz="3085" dirty="0"/>
              <a:t>100</a:t>
            </a:r>
            <a:r>
              <a:rPr lang="zh-CN" altLang="en-US" sz="3085" dirty="0"/>
              <a:t>户家庭划分为组内收入差不多的</a:t>
            </a:r>
            <a:r>
              <a:rPr lang="en-US" altLang="zh-CN" sz="3085" dirty="0"/>
              <a:t>10</a:t>
            </a:r>
            <a:r>
              <a:rPr lang="zh-CN" altLang="en-US" sz="3085" dirty="0"/>
              <a:t>组，以分析每一收入组的家庭消费支出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4" name="组合 12793"/>
          <p:cNvGrpSpPr>
            <a:grpSpLocks noChangeAspect="1"/>
          </p:cNvGrpSpPr>
          <p:nvPr/>
        </p:nvGrpSpPr>
        <p:grpSpPr>
          <a:xfrm>
            <a:off x="558101" y="504063"/>
            <a:ext cx="9524691" cy="7056882"/>
            <a:chOff x="144" y="288"/>
            <a:chExt cx="5442" cy="4032"/>
          </a:xfrm>
        </p:grpSpPr>
        <p:sp>
          <p:nvSpPr>
            <p:cNvPr id="12793" name="矩形 12792"/>
            <p:cNvSpPr>
              <a:spLocks noChangeAspect="1" noTextEdit="1"/>
            </p:cNvSpPr>
            <p:nvPr/>
          </p:nvSpPr>
          <p:spPr>
            <a:xfrm>
              <a:off x="144" y="288"/>
              <a:ext cx="5424" cy="403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grpSp>
          <p:nvGrpSpPr>
            <p:cNvPr id="12995" name="组合 12994"/>
            <p:cNvGrpSpPr/>
            <p:nvPr/>
          </p:nvGrpSpPr>
          <p:grpSpPr>
            <a:xfrm>
              <a:off x="144" y="318"/>
              <a:ext cx="5442" cy="1884"/>
              <a:chOff x="144" y="318"/>
              <a:chExt cx="5442" cy="1884"/>
            </a:xfrm>
          </p:grpSpPr>
          <p:sp>
            <p:nvSpPr>
              <p:cNvPr id="12795" name="矩形 12794"/>
              <p:cNvSpPr/>
              <p:nvPr/>
            </p:nvSpPr>
            <p:spPr>
              <a:xfrm>
                <a:off x="1398" y="322"/>
                <a:ext cx="145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表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796" name="矩形 12795"/>
              <p:cNvSpPr/>
              <p:nvPr/>
            </p:nvSpPr>
            <p:spPr>
              <a:xfrm>
                <a:off x="1572" y="318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2.1.1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797" name="矩形 12796"/>
              <p:cNvSpPr/>
              <p:nvPr/>
            </p:nvSpPr>
            <p:spPr>
              <a:xfrm>
                <a:off x="1847" y="318"/>
                <a:ext cx="7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798" name="矩形 12797"/>
              <p:cNvSpPr/>
              <p:nvPr/>
            </p:nvSpPr>
            <p:spPr>
              <a:xfrm>
                <a:off x="1979" y="322"/>
                <a:ext cx="246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某社区家庭每月收入与消费支出统计表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799" name="矩形 12798"/>
              <p:cNvSpPr/>
              <p:nvPr/>
            </p:nvSpPr>
            <p:spPr>
              <a:xfrm>
                <a:off x="4309" y="318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0" name="矩形 12799"/>
              <p:cNvSpPr/>
              <p:nvPr/>
            </p:nvSpPr>
            <p:spPr>
              <a:xfrm>
                <a:off x="725" y="549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1" name="矩形 12800"/>
              <p:cNvSpPr/>
              <p:nvPr/>
            </p:nvSpPr>
            <p:spPr>
              <a:xfrm>
                <a:off x="2145" y="534"/>
                <a:ext cx="130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每月家庭可支配收入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2" name="矩形 12801"/>
              <p:cNvSpPr/>
              <p:nvPr/>
            </p:nvSpPr>
            <p:spPr>
              <a:xfrm>
                <a:off x="3531" y="549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X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3" name="矩形 12802"/>
              <p:cNvSpPr/>
              <p:nvPr/>
            </p:nvSpPr>
            <p:spPr>
              <a:xfrm>
                <a:off x="3595" y="549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4" name="矩形 12803"/>
              <p:cNvSpPr/>
              <p:nvPr/>
            </p:nvSpPr>
            <p:spPr>
              <a:xfrm>
                <a:off x="3733" y="549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元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5" name="矩形 12804"/>
              <p:cNvSpPr/>
              <p:nvPr/>
            </p:nvSpPr>
            <p:spPr>
              <a:xfrm>
                <a:off x="3870" y="549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6" name="矩形 12805"/>
              <p:cNvSpPr/>
              <p:nvPr/>
            </p:nvSpPr>
            <p:spPr>
              <a:xfrm>
                <a:off x="4007" y="549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07" name="矩形 12806"/>
              <p:cNvSpPr/>
              <p:nvPr/>
            </p:nvSpPr>
            <p:spPr>
              <a:xfrm>
                <a:off x="144" y="495"/>
                <a:ext cx="59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08" name="矩形 12807"/>
              <p:cNvSpPr/>
              <p:nvPr/>
            </p:nvSpPr>
            <p:spPr>
              <a:xfrm>
                <a:off x="739" y="495"/>
                <a:ext cx="18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09" name="矩形 12808"/>
              <p:cNvSpPr/>
              <p:nvPr/>
            </p:nvSpPr>
            <p:spPr>
              <a:xfrm>
                <a:off x="757" y="495"/>
                <a:ext cx="4811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10" name="矩形 12809"/>
              <p:cNvSpPr/>
              <p:nvPr/>
            </p:nvSpPr>
            <p:spPr>
              <a:xfrm>
                <a:off x="739" y="514"/>
                <a:ext cx="9" cy="2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11" name="矩形 12810"/>
              <p:cNvSpPr/>
              <p:nvPr/>
            </p:nvSpPr>
            <p:spPr>
              <a:xfrm>
                <a:off x="725" y="770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i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2" name="矩形 12811"/>
              <p:cNvSpPr/>
              <p:nvPr/>
            </p:nvSpPr>
            <p:spPr>
              <a:xfrm>
                <a:off x="991" y="765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3" name="矩形 12812"/>
              <p:cNvSpPr/>
              <p:nvPr/>
            </p:nvSpPr>
            <p:spPr>
              <a:xfrm>
                <a:off x="1192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4" name="矩形 12813"/>
              <p:cNvSpPr/>
              <p:nvPr/>
            </p:nvSpPr>
            <p:spPr>
              <a:xfrm>
                <a:off x="1398" y="765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5" name="矩形 12814"/>
              <p:cNvSpPr/>
              <p:nvPr/>
            </p:nvSpPr>
            <p:spPr>
              <a:xfrm>
                <a:off x="1659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6" name="矩形 12815"/>
              <p:cNvSpPr/>
              <p:nvPr/>
            </p:nvSpPr>
            <p:spPr>
              <a:xfrm>
                <a:off x="1856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7" name="矩形 12816"/>
              <p:cNvSpPr/>
              <p:nvPr/>
            </p:nvSpPr>
            <p:spPr>
              <a:xfrm>
                <a:off x="2126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8" name="矩形 12817"/>
              <p:cNvSpPr/>
              <p:nvPr/>
            </p:nvSpPr>
            <p:spPr>
              <a:xfrm>
                <a:off x="2323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19" name="矩形 12818"/>
              <p:cNvSpPr/>
              <p:nvPr/>
            </p:nvSpPr>
            <p:spPr>
              <a:xfrm>
                <a:off x="2593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0" name="矩形 12819"/>
              <p:cNvSpPr/>
              <p:nvPr/>
            </p:nvSpPr>
            <p:spPr>
              <a:xfrm>
                <a:off x="2790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1" name="矩形 12820"/>
              <p:cNvSpPr/>
              <p:nvPr/>
            </p:nvSpPr>
            <p:spPr>
              <a:xfrm>
                <a:off x="3060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2" name="矩形 12821"/>
              <p:cNvSpPr/>
              <p:nvPr/>
            </p:nvSpPr>
            <p:spPr>
              <a:xfrm>
                <a:off x="3257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2300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3" name="矩形 12822"/>
              <p:cNvSpPr/>
              <p:nvPr/>
            </p:nvSpPr>
            <p:spPr>
              <a:xfrm>
                <a:off x="3527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4" name="矩形 12823"/>
              <p:cNvSpPr/>
              <p:nvPr/>
            </p:nvSpPr>
            <p:spPr>
              <a:xfrm>
                <a:off x="3723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2600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5" name="矩形 12824"/>
              <p:cNvSpPr/>
              <p:nvPr/>
            </p:nvSpPr>
            <p:spPr>
              <a:xfrm>
                <a:off x="3993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6" name="矩形 12825"/>
              <p:cNvSpPr/>
              <p:nvPr/>
            </p:nvSpPr>
            <p:spPr>
              <a:xfrm>
                <a:off x="4268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2900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7" name="矩形 12826"/>
              <p:cNvSpPr/>
              <p:nvPr/>
            </p:nvSpPr>
            <p:spPr>
              <a:xfrm>
                <a:off x="4538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8" name="矩形 12827"/>
              <p:cNvSpPr/>
              <p:nvPr/>
            </p:nvSpPr>
            <p:spPr>
              <a:xfrm>
                <a:off x="4735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3200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29" name="矩形 12828"/>
              <p:cNvSpPr/>
              <p:nvPr/>
            </p:nvSpPr>
            <p:spPr>
              <a:xfrm>
                <a:off x="5005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30" name="矩形 12829"/>
              <p:cNvSpPr/>
              <p:nvPr/>
            </p:nvSpPr>
            <p:spPr>
              <a:xfrm>
                <a:off x="5280" y="7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3500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31" name="矩形 12830"/>
              <p:cNvSpPr/>
              <p:nvPr/>
            </p:nvSpPr>
            <p:spPr>
              <a:xfrm>
                <a:off x="5550" y="7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32" name="矩形 12831"/>
              <p:cNvSpPr/>
              <p:nvPr/>
            </p:nvSpPr>
            <p:spPr>
              <a:xfrm>
                <a:off x="144" y="726"/>
                <a:ext cx="59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3" name="矩形 12832"/>
              <p:cNvSpPr/>
              <p:nvPr/>
            </p:nvSpPr>
            <p:spPr>
              <a:xfrm>
                <a:off x="739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4" name="矩形 12833"/>
              <p:cNvSpPr/>
              <p:nvPr/>
            </p:nvSpPr>
            <p:spPr>
              <a:xfrm>
                <a:off x="748" y="726"/>
                <a:ext cx="462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5" name="矩形 12834"/>
              <p:cNvSpPr/>
              <p:nvPr/>
            </p:nvSpPr>
            <p:spPr>
              <a:xfrm>
                <a:off x="1210" y="726"/>
                <a:ext cx="1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6" name="矩形 12835"/>
              <p:cNvSpPr/>
              <p:nvPr/>
            </p:nvSpPr>
            <p:spPr>
              <a:xfrm>
                <a:off x="1220" y="726"/>
                <a:ext cx="457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7" name="矩形 12836"/>
              <p:cNvSpPr/>
              <p:nvPr/>
            </p:nvSpPr>
            <p:spPr>
              <a:xfrm>
                <a:off x="1677" y="726"/>
                <a:ext cx="1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8" name="矩形 12837"/>
              <p:cNvSpPr/>
              <p:nvPr/>
            </p:nvSpPr>
            <p:spPr>
              <a:xfrm>
                <a:off x="1687" y="726"/>
                <a:ext cx="457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39" name="矩形 12838"/>
              <p:cNvSpPr/>
              <p:nvPr/>
            </p:nvSpPr>
            <p:spPr>
              <a:xfrm>
                <a:off x="2144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0" name="矩形 12839"/>
              <p:cNvSpPr/>
              <p:nvPr/>
            </p:nvSpPr>
            <p:spPr>
              <a:xfrm>
                <a:off x="2153" y="726"/>
                <a:ext cx="458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1" name="矩形 12840"/>
              <p:cNvSpPr/>
              <p:nvPr/>
            </p:nvSpPr>
            <p:spPr>
              <a:xfrm>
                <a:off x="2611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2" name="矩形 12841"/>
              <p:cNvSpPr/>
              <p:nvPr/>
            </p:nvSpPr>
            <p:spPr>
              <a:xfrm>
                <a:off x="2620" y="726"/>
                <a:ext cx="458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3" name="矩形 12842"/>
              <p:cNvSpPr/>
              <p:nvPr/>
            </p:nvSpPr>
            <p:spPr>
              <a:xfrm>
                <a:off x="3078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4" name="矩形 12843"/>
              <p:cNvSpPr/>
              <p:nvPr/>
            </p:nvSpPr>
            <p:spPr>
              <a:xfrm>
                <a:off x="3087" y="726"/>
                <a:ext cx="458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5" name="矩形 12844"/>
              <p:cNvSpPr/>
              <p:nvPr/>
            </p:nvSpPr>
            <p:spPr>
              <a:xfrm>
                <a:off x="3545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6" name="矩形 12845"/>
              <p:cNvSpPr/>
              <p:nvPr/>
            </p:nvSpPr>
            <p:spPr>
              <a:xfrm>
                <a:off x="3554" y="726"/>
                <a:ext cx="458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7" name="矩形 12846"/>
              <p:cNvSpPr/>
              <p:nvPr/>
            </p:nvSpPr>
            <p:spPr>
              <a:xfrm>
                <a:off x="4012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8" name="矩形 12847"/>
              <p:cNvSpPr/>
              <p:nvPr/>
            </p:nvSpPr>
            <p:spPr>
              <a:xfrm>
                <a:off x="4021" y="726"/>
                <a:ext cx="535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49" name="矩形 12848"/>
              <p:cNvSpPr/>
              <p:nvPr/>
            </p:nvSpPr>
            <p:spPr>
              <a:xfrm>
                <a:off x="4556" y="726"/>
                <a:ext cx="1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50" name="矩形 12849"/>
              <p:cNvSpPr/>
              <p:nvPr/>
            </p:nvSpPr>
            <p:spPr>
              <a:xfrm>
                <a:off x="4566" y="726"/>
                <a:ext cx="457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51" name="矩形 12850"/>
              <p:cNvSpPr/>
              <p:nvPr/>
            </p:nvSpPr>
            <p:spPr>
              <a:xfrm>
                <a:off x="5023" y="726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52" name="矩形 12851"/>
              <p:cNvSpPr/>
              <p:nvPr/>
            </p:nvSpPr>
            <p:spPr>
              <a:xfrm>
                <a:off x="5032" y="726"/>
                <a:ext cx="536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53" name="矩形 12852"/>
              <p:cNvSpPr/>
              <p:nvPr/>
            </p:nvSpPr>
            <p:spPr>
              <a:xfrm>
                <a:off x="739" y="735"/>
                <a:ext cx="9" cy="2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54" name="矩形 12853"/>
              <p:cNvSpPr/>
              <p:nvPr/>
            </p:nvSpPr>
            <p:spPr>
              <a:xfrm>
                <a:off x="991" y="986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561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55" name="矩形 12854"/>
              <p:cNvSpPr/>
              <p:nvPr/>
            </p:nvSpPr>
            <p:spPr>
              <a:xfrm>
                <a:off x="1192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56" name="矩形 12855"/>
              <p:cNvSpPr/>
              <p:nvPr/>
            </p:nvSpPr>
            <p:spPr>
              <a:xfrm>
                <a:off x="1458" y="986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638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57" name="矩形 12856"/>
              <p:cNvSpPr/>
              <p:nvPr/>
            </p:nvSpPr>
            <p:spPr>
              <a:xfrm>
                <a:off x="1659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58" name="矩形 12857"/>
              <p:cNvSpPr/>
              <p:nvPr/>
            </p:nvSpPr>
            <p:spPr>
              <a:xfrm>
                <a:off x="1925" y="986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869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59" name="矩形 12858"/>
              <p:cNvSpPr/>
              <p:nvPr/>
            </p:nvSpPr>
            <p:spPr>
              <a:xfrm>
                <a:off x="2126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0" name="矩形 12859"/>
              <p:cNvSpPr/>
              <p:nvPr/>
            </p:nvSpPr>
            <p:spPr>
              <a:xfrm>
                <a:off x="2323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1023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1" name="矩形 12860"/>
              <p:cNvSpPr/>
              <p:nvPr/>
            </p:nvSpPr>
            <p:spPr>
              <a:xfrm>
                <a:off x="2593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2" name="矩形 12861"/>
              <p:cNvSpPr/>
              <p:nvPr/>
            </p:nvSpPr>
            <p:spPr>
              <a:xfrm>
                <a:off x="2790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1254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3" name="矩形 12862"/>
              <p:cNvSpPr/>
              <p:nvPr/>
            </p:nvSpPr>
            <p:spPr>
              <a:xfrm>
                <a:off x="3060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4" name="矩形 12863"/>
              <p:cNvSpPr/>
              <p:nvPr/>
            </p:nvSpPr>
            <p:spPr>
              <a:xfrm>
                <a:off x="3257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1408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5" name="矩形 12864"/>
              <p:cNvSpPr/>
              <p:nvPr/>
            </p:nvSpPr>
            <p:spPr>
              <a:xfrm>
                <a:off x="3527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6" name="矩形 12865"/>
              <p:cNvSpPr/>
              <p:nvPr/>
            </p:nvSpPr>
            <p:spPr>
              <a:xfrm>
                <a:off x="3723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1650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7" name="矩形 12866"/>
              <p:cNvSpPr/>
              <p:nvPr/>
            </p:nvSpPr>
            <p:spPr>
              <a:xfrm>
                <a:off x="3993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8" name="矩形 12867"/>
              <p:cNvSpPr/>
              <p:nvPr/>
            </p:nvSpPr>
            <p:spPr>
              <a:xfrm>
                <a:off x="4268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1969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69" name="矩形 12868"/>
              <p:cNvSpPr/>
              <p:nvPr/>
            </p:nvSpPr>
            <p:spPr>
              <a:xfrm>
                <a:off x="4538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70" name="矩形 12869"/>
              <p:cNvSpPr/>
              <p:nvPr/>
            </p:nvSpPr>
            <p:spPr>
              <a:xfrm>
                <a:off x="4735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2090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71" name="矩形 12870"/>
              <p:cNvSpPr/>
              <p:nvPr/>
            </p:nvSpPr>
            <p:spPr>
              <a:xfrm>
                <a:off x="5005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72" name="矩形 12871"/>
              <p:cNvSpPr/>
              <p:nvPr/>
            </p:nvSpPr>
            <p:spPr>
              <a:xfrm>
                <a:off x="5280" y="986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2299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73" name="矩形 12872"/>
              <p:cNvSpPr/>
              <p:nvPr/>
            </p:nvSpPr>
            <p:spPr>
              <a:xfrm>
                <a:off x="5550" y="986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74" name="矩形 12873"/>
              <p:cNvSpPr/>
              <p:nvPr/>
            </p:nvSpPr>
            <p:spPr>
              <a:xfrm>
                <a:off x="144" y="947"/>
                <a:ext cx="59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75" name="矩形 12874"/>
              <p:cNvSpPr/>
              <p:nvPr/>
            </p:nvSpPr>
            <p:spPr>
              <a:xfrm>
                <a:off x="739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76" name="矩形 12875"/>
              <p:cNvSpPr/>
              <p:nvPr/>
            </p:nvSpPr>
            <p:spPr>
              <a:xfrm>
                <a:off x="748" y="947"/>
                <a:ext cx="462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77" name="矩形 12876"/>
              <p:cNvSpPr/>
              <p:nvPr/>
            </p:nvSpPr>
            <p:spPr>
              <a:xfrm>
                <a:off x="1210" y="947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78" name="矩形 12877"/>
              <p:cNvSpPr/>
              <p:nvPr/>
            </p:nvSpPr>
            <p:spPr>
              <a:xfrm>
                <a:off x="1220" y="947"/>
                <a:ext cx="457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79" name="矩形 12878"/>
              <p:cNvSpPr/>
              <p:nvPr/>
            </p:nvSpPr>
            <p:spPr>
              <a:xfrm>
                <a:off x="1677" y="947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0" name="矩形 12879"/>
              <p:cNvSpPr/>
              <p:nvPr/>
            </p:nvSpPr>
            <p:spPr>
              <a:xfrm>
                <a:off x="1687" y="947"/>
                <a:ext cx="457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1" name="矩形 12880"/>
              <p:cNvSpPr/>
              <p:nvPr/>
            </p:nvSpPr>
            <p:spPr>
              <a:xfrm>
                <a:off x="2144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2" name="矩形 12881"/>
              <p:cNvSpPr/>
              <p:nvPr/>
            </p:nvSpPr>
            <p:spPr>
              <a:xfrm>
                <a:off x="2153" y="947"/>
                <a:ext cx="458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3" name="矩形 12882"/>
              <p:cNvSpPr/>
              <p:nvPr/>
            </p:nvSpPr>
            <p:spPr>
              <a:xfrm>
                <a:off x="2611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4" name="矩形 12883"/>
              <p:cNvSpPr/>
              <p:nvPr/>
            </p:nvSpPr>
            <p:spPr>
              <a:xfrm>
                <a:off x="2620" y="947"/>
                <a:ext cx="458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5" name="矩形 12884"/>
              <p:cNvSpPr/>
              <p:nvPr/>
            </p:nvSpPr>
            <p:spPr>
              <a:xfrm>
                <a:off x="3078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6" name="矩形 12885"/>
              <p:cNvSpPr/>
              <p:nvPr/>
            </p:nvSpPr>
            <p:spPr>
              <a:xfrm>
                <a:off x="3087" y="947"/>
                <a:ext cx="458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7" name="矩形 12886"/>
              <p:cNvSpPr/>
              <p:nvPr/>
            </p:nvSpPr>
            <p:spPr>
              <a:xfrm>
                <a:off x="3545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8" name="矩形 12887"/>
              <p:cNvSpPr/>
              <p:nvPr/>
            </p:nvSpPr>
            <p:spPr>
              <a:xfrm>
                <a:off x="3554" y="947"/>
                <a:ext cx="458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89" name="矩形 12888"/>
              <p:cNvSpPr/>
              <p:nvPr/>
            </p:nvSpPr>
            <p:spPr>
              <a:xfrm>
                <a:off x="4012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0" name="矩形 12889"/>
              <p:cNvSpPr/>
              <p:nvPr/>
            </p:nvSpPr>
            <p:spPr>
              <a:xfrm>
                <a:off x="4021" y="947"/>
                <a:ext cx="535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1" name="矩形 12890"/>
              <p:cNvSpPr/>
              <p:nvPr/>
            </p:nvSpPr>
            <p:spPr>
              <a:xfrm>
                <a:off x="4556" y="947"/>
                <a:ext cx="10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2" name="矩形 12891"/>
              <p:cNvSpPr/>
              <p:nvPr/>
            </p:nvSpPr>
            <p:spPr>
              <a:xfrm>
                <a:off x="4566" y="947"/>
                <a:ext cx="457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3" name="矩形 12892"/>
              <p:cNvSpPr/>
              <p:nvPr/>
            </p:nvSpPr>
            <p:spPr>
              <a:xfrm>
                <a:off x="5023" y="947"/>
                <a:ext cx="9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4" name="矩形 12893"/>
              <p:cNvSpPr/>
              <p:nvPr/>
            </p:nvSpPr>
            <p:spPr>
              <a:xfrm>
                <a:off x="5032" y="947"/>
                <a:ext cx="536" cy="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5" name="矩形 12894"/>
              <p:cNvSpPr/>
              <p:nvPr/>
            </p:nvSpPr>
            <p:spPr>
              <a:xfrm>
                <a:off x="739" y="957"/>
                <a:ext cx="9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896" name="矩形 12895"/>
              <p:cNvSpPr/>
              <p:nvPr/>
            </p:nvSpPr>
            <p:spPr>
              <a:xfrm>
                <a:off x="991" y="1193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594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97" name="矩形 12896"/>
              <p:cNvSpPr/>
              <p:nvPr/>
            </p:nvSpPr>
            <p:spPr>
              <a:xfrm>
                <a:off x="1192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98" name="矩形 12897"/>
              <p:cNvSpPr/>
              <p:nvPr/>
            </p:nvSpPr>
            <p:spPr>
              <a:xfrm>
                <a:off x="1458" y="1193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748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99" name="矩形 12898"/>
              <p:cNvSpPr/>
              <p:nvPr/>
            </p:nvSpPr>
            <p:spPr>
              <a:xfrm>
                <a:off x="1659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0" name="矩形 12899"/>
              <p:cNvSpPr/>
              <p:nvPr/>
            </p:nvSpPr>
            <p:spPr>
              <a:xfrm>
                <a:off x="1925" y="1193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913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1" name="矩形 12900"/>
              <p:cNvSpPr/>
              <p:nvPr/>
            </p:nvSpPr>
            <p:spPr>
              <a:xfrm>
                <a:off x="2126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2" name="矩形 12901"/>
              <p:cNvSpPr/>
              <p:nvPr/>
            </p:nvSpPr>
            <p:spPr>
              <a:xfrm>
                <a:off x="2332" y="1193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3" name="矩形 12902"/>
              <p:cNvSpPr/>
              <p:nvPr/>
            </p:nvSpPr>
            <p:spPr>
              <a:xfrm>
                <a:off x="2593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4" name="矩形 12903"/>
              <p:cNvSpPr/>
              <p:nvPr/>
            </p:nvSpPr>
            <p:spPr>
              <a:xfrm>
                <a:off x="2790" y="119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1309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5" name="矩形 12904"/>
              <p:cNvSpPr/>
              <p:nvPr/>
            </p:nvSpPr>
            <p:spPr>
              <a:xfrm>
                <a:off x="3060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6" name="矩形 12905"/>
              <p:cNvSpPr/>
              <p:nvPr/>
            </p:nvSpPr>
            <p:spPr>
              <a:xfrm>
                <a:off x="3257" y="119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1452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7" name="矩形 12906"/>
              <p:cNvSpPr/>
              <p:nvPr/>
            </p:nvSpPr>
            <p:spPr>
              <a:xfrm>
                <a:off x="3527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8" name="矩形 12907"/>
              <p:cNvSpPr/>
              <p:nvPr/>
            </p:nvSpPr>
            <p:spPr>
              <a:xfrm>
                <a:off x="3723" y="119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1738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09" name="矩形 12908"/>
              <p:cNvSpPr/>
              <p:nvPr/>
            </p:nvSpPr>
            <p:spPr>
              <a:xfrm>
                <a:off x="3993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0" name="矩形 12909"/>
              <p:cNvSpPr/>
              <p:nvPr/>
            </p:nvSpPr>
            <p:spPr>
              <a:xfrm>
                <a:off x="4268" y="119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1991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1" name="矩形 12910"/>
              <p:cNvSpPr/>
              <p:nvPr/>
            </p:nvSpPr>
            <p:spPr>
              <a:xfrm>
                <a:off x="4538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2" name="矩形 12911"/>
              <p:cNvSpPr/>
              <p:nvPr/>
            </p:nvSpPr>
            <p:spPr>
              <a:xfrm>
                <a:off x="4735" y="119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2134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3" name="矩形 12912"/>
              <p:cNvSpPr/>
              <p:nvPr/>
            </p:nvSpPr>
            <p:spPr>
              <a:xfrm>
                <a:off x="5005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4" name="矩形 12913"/>
              <p:cNvSpPr/>
              <p:nvPr/>
            </p:nvSpPr>
            <p:spPr>
              <a:xfrm>
                <a:off x="5280" y="119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2321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5" name="矩形 12914"/>
              <p:cNvSpPr/>
              <p:nvPr/>
            </p:nvSpPr>
            <p:spPr>
              <a:xfrm>
                <a:off x="5550" y="119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6" name="矩形 12915"/>
              <p:cNvSpPr/>
              <p:nvPr/>
            </p:nvSpPr>
            <p:spPr>
              <a:xfrm>
                <a:off x="739" y="1163"/>
                <a:ext cx="9" cy="2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917" name="矩形 12916"/>
              <p:cNvSpPr/>
              <p:nvPr/>
            </p:nvSpPr>
            <p:spPr>
              <a:xfrm>
                <a:off x="991" y="1399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627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8" name="矩形 12917"/>
              <p:cNvSpPr/>
              <p:nvPr/>
            </p:nvSpPr>
            <p:spPr>
              <a:xfrm>
                <a:off x="1192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19" name="矩形 12918"/>
              <p:cNvSpPr/>
              <p:nvPr/>
            </p:nvSpPr>
            <p:spPr>
              <a:xfrm>
                <a:off x="1458" y="1399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814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0" name="矩形 12919"/>
              <p:cNvSpPr/>
              <p:nvPr/>
            </p:nvSpPr>
            <p:spPr>
              <a:xfrm>
                <a:off x="1659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1" name="矩形 12920"/>
              <p:cNvSpPr/>
              <p:nvPr/>
            </p:nvSpPr>
            <p:spPr>
              <a:xfrm>
                <a:off x="1925" y="1399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924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2" name="矩形 12921"/>
              <p:cNvSpPr/>
              <p:nvPr/>
            </p:nvSpPr>
            <p:spPr>
              <a:xfrm>
                <a:off x="2126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3" name="矩形 12922"/>
              <p:cNvSpPr/>
              <p:nvPr/>
            </p:nvSpPr>
            <p:spPr>
              <a:xfrm>
                <a:off x="2332" y="1399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1144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4" name="矩形 12923"/>
              <p:cNvSpPr/>
              <p:nvPr/>
            </p:nvSpPr>
            <p:spPr>
              <a:xfrm>
                <a:off x="2593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5" name="矩形 12924"/>
              <p:cNvSpPr/>
              <p:nvPr/>
            </p:nvSpPr>
            <p:spPr>
              <a:xfrm>
                <a:off x="2790" y="139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1364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6" name="矩形 12925"/>
              <p:cNvSpPr/>
              <p:nvPr/>
            </p:nvSpPr>
            <p:spPr>
              <a:xfrm>
                <a:off x="3060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7" name="矩形 12926"/>
              <p:cNvSpPr/>
              <p:nvPr/>
            </p:nvSpPr>
            <p:spPr>
              <a:xfrm>
                <a:off x="3257" y="139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1551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8" name="矩形 12927"/>
              <p:cNvSpPr/>
              <p:nvPr/>
            </p:nvSpPr>
            <p:spPr>
              <a:xfrm>
                <a:off x="3527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29" name="矩形 12928"/>
              <p:cNvSpPr/>
              <p:nvPr/>
            </p:nvSpPr>
            <p:spPr>
              <a:xfrm>
                <a:off x="3723" y="139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1749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0" name="矩形 12929"/>
              <p:cNvSpPr/>
              <p:nvPr/>
            </p:nvSpPr>
            <p:spPr>
              <a:xfrm>
                <a:off x="3993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1" name="矩形 12930"/>
              <p:cNvSpPr/>
              <p:nvPr/>
            </p:nvSpPr>
            <p:spPr>
              <a:xfrm>
                <a:off x="4268" y="139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2046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2" name="矩形 12931"/>
              <p:cNvSpPr/>
              <p:nvPr/>
            </p:nvSpPr>
            <p:spPr>
              <a:xfrm>
                <a:off x="4538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3" name="矩形 12932"/>
              <p:cNvSpPr/>
              <p:nvPr/>
            </p:nvSpPr>
            <p:spPr>
              <a:xfrm>
                <a:off x="4735" y="139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2178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4" name="矩形 12933"/>
              <p:cNvSpPr/>
              <p:nvPr/>
            </p:nvSpPr>
            <p:spPr>
              <a:xfrm>
                <a:off x="5005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5" name="矩形 12934"/>
              <p:cNvSpPr/>
              <p:nvPr/>
            </p:nvSpPr>
            <p:spPr>
              <a:xfrm>
                <a:off x="5280" y="139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2530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6" name="矩形 12935"/>
              <p:cNvSpPr/>
              <p:nvPr/>
            </p:nvSpPr>
            <p:spPr>
              <a:xfrm>
                <a:off x="5550" y="139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7" name="矩形 12936"/>
              <p:cNvSpPr/>
              <p:nvPr/>
            </p:nvSpPr>
            <p:spPr>
              <a:xfrm>
                <a:off x="739" y="1370"/>
                <a:ext cx="9" cy="2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938" name="矩形 12937"/>
              <p:cNvSpPr/>
              <p:nvPr/>
            </p:nvSpPr>
            <p:spPr>
              <a:xfrm>
                <a:off x="991" y="1611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638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39" name="矩形 12938"/>
              <p:cNvSpPr/>
              <p:nvPr/>
            </p:nvSpPr>
            <p:spPr>
              <a:xfrm>
                <a:off x="1192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0" name="矩形 12939"/>
              <p:cNvSpPr/>
              <p:nvPr/>
            </p:nvSpPr>
            <p:spPr>
              <a:xfrm>
                <a:off x="1458" y="1611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847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1" name="矩形 12940"/>
              <p:cNvSpPr/>
              <p:nvPr/>
            </p:nvSpPr>
            <p:spPr>
              <a:xfrm>
                <a:off x="1659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2" name="矩形 12941"/>
              <p:cNvSpPr/>
              <p:nvPr/>
            </p:nvSpPr>
            <p:spPr>
              <a:xfrm>
                <a:off x="1925" y="1611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979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3" name="矩形 12942"/>
              <p:cNvSpPr/>
              <p:nvPr/>
            </p:nvSpPr>
            <p:spPr>
              <a:xfrm>
                <a:off x="2126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4" name="矩形 12943"/>
              <p:cNvSpPr/>
              <p:nvPr/>
            </p:nvSpPr>
            <p:spPr>
              <a:xfrm>
                <a:off x="2332" y="1611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1155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5" name="矩形 12944"/>
              <p:cNvSpPr/>
              <p:nvPr/>
            </p:nvSpPr>
            <p:spPr>
              <a:xfrm>
                <a:off x="2593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6" name="矩形 12945"/>
              <p:cNvSpPr/>
              <p:nvPr/>
            </p:nvSpPr>
            <p:spPr>
              <a:xfrm>
                <a:off x="2790" y="161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1397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7" name="矩形 12946"/>
              <p:cNvSpPr/>
              <p:nvPr/>
            </p:nvSpPr>
            <p:spPr>
              <a:xfrm>
                <a:off x="3060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8" name="矩形 12947"/>
              <p:cNvSpPr/>
              <p:nvPr/>
            </p:nvSpPr>
            <p:spPr>
              <a:xfrm>
                <a:off x="3257" y="161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1595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49" name="矩形 12948"/>
              <p:cNvSpPr/>
              <p:nvPr/>
            </p:nvSpPr>
            <p:spPr>
              <a:xfrm>
                <a:off x="3527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0" name="矩形 12949"/>
              <p:cNvSpPr/>
              <p:nvPr/>
            </p:nvSpPr>
            <p:spPr>
              <a:xfrm>
                <a:off x="3723" y="161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1804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1" name="矩形 12950"/>
              <p:cNvSpPr/>
              <p:nvPr/>
            </p:nvSpPr>
            <p:spPr>
              <a:xfrm>
                <a:off x="3993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2" name="矩形 12951"/>
              <p:cNvSpPr/>
              <p:nvPr/>
            </p:nvSpPr>
            <p:spPr>
              <a:xfrm>
                <a:off x="4268" y="161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2068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3" name="矩形 12952"/>
              <p:cNvSpPr/>
              <p:nvPr/>
            </p:nvSpPr>
            <p:spPr>
              <a:xfrm>
                <a:off x="4538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4" name="矩形 12953"/>
              <p:cNvSpPr/>
              <p:nvPr/>
            </p:nvSpPr>
            <p:spPr>
              <a:xfrm>
                <a:off x="4735" y="161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2266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5" name="矩形 12954"/>
              <p:cNvSpPr/>
              <p:nvPr/>
            </p:nvSpPr>
            <p:spPr>
              <a:xfrm>
                <a:off x="5005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6" name="矩形 12955"/>
              <p:cNvSpPr/>
              <p:nvPr/>
            </p:nvSpPr>
            <p:spPr>
              <a:xfrm>
                <a:off x="5280" y="161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2629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7" name="矩形 12956"/>
              <p:cNvSpPr/>
              <p:nvPr/>
            </p:nvSpPr>
            <p:spPr>
              <a:xfrm>
                <a:off x="5550" y="161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58" name="矩形 12957"/>
              <p:cNvSpPr/>
              <p:nvPr/>
            </p:nvSpPr>
            <p:spPr>
              <a:xfrm>
                <a:off x="739" y="1581"/>
                <a:ext cx="9" cy="2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959" name="矩形 12958"/>
              <p:cNvSpPr/>
              <p:nvPr/>
            </p:nvSpPr>
            <p:spPr>
              <a:xfrm>
                <a:off x="1192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0" name="矩形 12959"/>
              <p:cNvSpPr/>
              <p:nvPr/>
            </p:nvSpPr>
            <p:spPr>
              <a:xfrm>
                <a:off x="1458" y="1817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935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1" name="矩形 12960"/>
              <p:cNvSpPr/>
              <p:nvPr/>
            </p:nvSpPr>
            <p:spPr>
              <a:xfrm>
                <a:off x="1659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2" name="矩形 12961"/>
              <p:cNvSpPr/>
              <p:nvPr/>
            </p:nvSpPr>
            <p:spPr>
              <a:xfrm>
                <a:off x="1856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1012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3" name="矩形 12962"/>
              <p:cNvSpPr/>
              <p:nvPr/>
            </p:nvSpPr>
            <p:spPr>
              <a:xfrm>
                <a:off x="2126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4" name="矩形 12963"/>
              <p:cNvSpPr/>
              <p:nvPr/>
            </p:nvSpPr>
            <p:spPr>
              <a:xfrm>
                <a:off x="2323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1210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5" name="矩形 12964"/>
              <p:cNvSpPr/>
              <p:nvPr/>
            </p:nvSpPr>
            <p:spPr>
              <a:xfrm>
                <a:off x="2593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6" name="矩形 12965"/>
              <p:cNvSpPr/>
              <p:nvPr/>
            </p:nvSpPr>
            <p:spPr>
              <a:xfrm>
                <a:off x="2790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1408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7" name="矩形 12966"/>
              <p:cNvSpPr/>
              <p:nvPr/>
            </p:nvSpPr>
            <p:spPr>
              <a:xfrm>
                <a:off x="3060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8" name="矩形 12967"/>
              <p:cNvSpPr/>
              <p:nvPr/>
            </p:nvSpPr>
            <p:spPr>
              <a:xfrm>
                <a:off x="3257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1650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69" name="矩形 12968"/>
              <p:cNvSpPr/>
              <p:nvPr/>
            </p:nvSpPr>
            <p:spPr>
              <a:xfrm>
                <a:off x="3527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0" name="矩形 12969"/>
              <p:cNvSpPr/>
              <p:nvPr/>
            </p:nvSpPr>
            <p:spPr>
              <a:xfrm>
                <a:off x="3723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1848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1" name="矩形 12970"/>
              <p:cNvSpPr/>
              <p:nvPr/>
            </p:nvSpPr>
            <p:spPr>
              <a:xfrm>
                <a:off x="3993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2" name="矩形 12971"/>
              <p:cNvSpPr/>
              <p:nvPr/>
            </p:nvSpPr>
            <p:spPr>
              <a:xfrm>
                <a:off x="4268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2101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3" name="矩形 12972"/>
              <p:cNvSpPr/>
              <p:nvPr/>
            </p:nvSpPr>
            <p:spPr>
              <a:xfrm>
                <a:off x="4538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4" name="矩形 12973"/>
              <p:cNvSpPr/>
              <p:nvPr/>
            </p:nvSpPr>
            <p:spPr>
              <a:xfrm>
                <a:off x="4735" y="18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2354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5" name="矩形 12974"/>
              <p:cNvSpPr/>
              <p:nvPr/>
            </p:nvSpPr>
            <p:spPr>
              <a:xfrm>
                <a:off x="5005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6" name="矩形 12975"/>
              <p:cNvSpPr/>
              <p:nvPr/>
            </p:nvSpPr>
            <p:spPr>
              <a:xfrm>
                <a:off x="5280" y="1817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7" name="矩形 12976"/>
              <p:cNvSpPr/>
              <p:nvPr/>
            </p:nvSpPr>
            <p:spPr>
              <a:xfrm>
                <a:off x="5417" y="1817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8" name="矩形 12977"/>
              <p:cNvSpPr/>
              <p:nvPr/>
            </p:nvSpPr>
            <p:spPr>
              <a:xfrm>
                <a:off x="5550" y="181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79" name="矩形 12978"/>
              <p:cNvSpPr/>
              <p:nvPr/>
            </p:nvSpPr>
            <p:spPr>
              <a:xfrm>
                <a:off x="739" y="1788"/>
                <a:ext cx="9" cy="2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2980" name="矩形 12979"/>
              <p:cNvSpPr/>
              <p:nvPr/>
            </p:nvSpPr>
            <p:spPr>
              <a:xfrm>
                <a:off x="1192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1" name="矩形 12980"/>
              <p:cNvSpPr/>
              <p:nvPr/>
            </p:nvSpPr>
            <p:spPr>
              <a:xfrm>
                <a:off x="1458" y="2029"/>
                <a:ext cx="215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968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2" name="矩形 12981"/>
              <p:cNvSpPr/>
              <p:nvPr/>
            </p:nvSpPr>
            <p:spPr>
              <a:xfrm>
                <a:off x="1659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3" name="矩形 12982"/>
              <p:cNvSpPr/>
              <p:nvPr/>
            </p:nvSpPr>
            <p:spPr>
              <a:xfrm>
                <a:off x="1856" y="2029"/>
                <a:ext cx="28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1045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4" name="矩形 12983"/>
              <p:cNvSpPr/>
              <p:nvPr/>
            </p:nvSpPr>
            <p:spPr>
              <a:xfrm>
                <a:off x="2126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5" name="矩形 12984"/>
              <p:cNvSpPr/>
              <p:nvPr/>
            </p:nvSpPr>
            <p:spPr>
              <a:xfrm>
                <a:off x="2323" y="2029"/>
                <a:ext cx="28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1243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6" name="矩形 12985"/>
              <p:cNvSpPr/>
              <p:nvPr/>
            </p:nvSpPr>
            <p:spPr>
              <a:xfrm>
                <a:off x="2593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7" name="矩形 12986"/>
              <p:cNvSpPr/>
              <p:nvPr/>
            </p:nvSpPr>
            <p:spPr>
              <a:xfrm>
                <a:off x="2790" y="2029"/>
                <a:ext cx="28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1474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8" name="矩形 12987"/>
              <p:cNvSpPr/>
              <p:nvPr/>
            </p:nvSpPr>
            <p:spPr>
              <a:xfrm>
                <a:off x="3060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89" name="矩形 12988"/>
              <p:cNvSpPr/>
              <p:nvPr/>
            </p:nvSpPr>
            <p:spPr>
              <a:xfrm>
                <a:off x="3257" y="2029"/>
                <a:ext cx="28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1672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0" name="矩形 12989"/>
              <p:cNvSpPr/>
              <p:nvPr/>
            </p:nvSpPr>
            <p:spPr>
              <a:xfrm>
                <a:off x="3527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1" name="矩形 12990"/>
              <p:cNvSpPr/>
              <p:nvPr/>
            </p:nvSpPr>
            <p:spPr>
              <a:xfrm>
                <a:off x="3723" y="2029"/>
                <a:ext cx="28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1881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2" name="矩形 12991"/>
              <p:cNvSpPr/>
              <p:nvPr/>
            </p:nvSpPr>
            <p:spPr>
              <a:xfrm>
                <a:off x="3993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3" name="矩形 12992"/>
              <p:cNvSpPr/>
              <p:nvPr/>
            </p:nvSpPr>
            <p:spPr>
              <a:xfrm>
                <a:off x="4268" y="2029"/>
                <a:ext cx="28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2189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4" name="矩形 12993"/>
              <p:cNvSpPr/>
              <p:nvPr/>
            </p:nvSpPr>
            <p:spPr>
              <a:xfrm>
                <a:off x="4538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196" name="组合 13195"/>
            <p:cNvGrpSpPr/>
            <p:nvPr/>
          </p:nvGrpSpPr>
          <p:grpSpPr>
            <a:xfrm>
              <a:off x="144" y="991"/>
              <a:ext cx="5442" cy="3122"/>
              <a:chOff x="144" y="991"/>
              <a:chExt cx="5442" cy="3122"/>
            </a:xfrm>
          </p:grpSpPr>
          <p:sp>
            <p:nvSpPr>
              <p:cNvPr id="12996" name="矩形 12995"/>
              <p:cNvSpPr/>
              <p:nvPr/>
            </p:nvSpPr>
            <p:spPr>
              <a:xfrm>
                <a:off x="4735" y="202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2486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7" name="矩形 12996"/>
              <p:cNvSpPr/>
              <p:nvPr/>
            </p:nvSpPr>
            <p:spPr>
              <a:xfrm>
                <a:off x="5005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8" name="矩形 12997"/>
              <p:cNvSpPr/>
              <p:nvPr/>
            </p:nvSpPr>
            <p:spPr>
              <a:xfrm>
                <a:off x="5280" y="202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2871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999" name="矩形 12998"/>
              <p:cNvSpPr/>
              <p:nvPr/>
            </p:nvSpPr>
            <p:spPr>
              <a:xfrm>
                <a:off x="5550" y="202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0" name="矩形 12999"/>
              <p:cNvSpPr/>
              <p:nvPr/>
            </p:nvSpPr>
            <p:spPr>
              <a:xfrm>
                <a:off x="739" y="1999"/>
                <a:ext cx="9" cy="2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001" name="矩形 13000"/>
              <p:cNvSpPr/>
              <p:nvPr/>
            </p:nvSpPr>
            <p:spPr>
              <a:xfrm>
                <a:off x="1192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2" name="矩形 13001"/>
              <p:cNvSpPr/>
              <p:nvPr/>
            </p:nvSpPr>
            <p:spPr>
              <a:xfrm>
                <a:off x="1659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3" name="矩形 13002"/>
              <p:cNvSpPr/>
              <p:nvPr/>
            </p:nvSpPr>
            <p:spPr>
              <a:xfrm>
                <a:off x="1856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1078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4" name="矩形 13003"/>
              <p:cNvSpPr/>
              <p:nvPr/>
            </p:nvSpPr>
            <p:spPr>
              <a:xfrm>
                <a:off x="2126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5" name="矩形 13004"/>
              <p:cNvSpPr/>
              <p:nvPr/>
            </p:nvSpPr>
            <p:spPr>
              <a:xfrm>
                <a:off x="2323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1254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6" name="矩形 13005"/>
              <p:cNvSpPr/>
              <p:nvPr/>
            </p:nvSpPr>
            <p:spPr>
              <a:xfrm>
                <a:off x="2593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7" name="矩形 13006"/>
              <p:cNvSpPr/>
              <p:nvPr/>
            </p:nvSpPr>
            <p:spPr>
              <a:xfrm>
                <a:off x="2790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1496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8" name="矩形 13007"/>
              <p:cNvSpPr/>
              <p:nvPr/>
            </p:nvSpPr>
            <p:spPr>
              <a:xfrm>
                <a:off x="3060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09" name="矩形 13008"/>
              <p:cNvSpPr/>
              <p:nvPr/>
            </p:nvSpPr>
            <p:spPr>
              <a:xfrm>
                <a:off x="3257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1683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0" name="矩形 13009"/>
              <p:cNvSpPr/>
              <p:nvPr/>
            </p:nvSpPr>
            <p:spPr>
              <a:xfrm>
                <a:off x="3527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1" name="矩形 13010"/>
              <p:cNvSpPr/>
              <p:nvPr/>
            </p:nvSpPr>
            <p:spPr>
              <a:xfrm>
                <a:off x="3723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1925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2" name="矩形 13011"/>
              <p:cNvSpPr/>
              <p:nvPr/>
            </p:nvSpPr>
            <p:spPr>
              <a:xfrm>
                <a:off x="3993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3" name="矩形 13012"/>
              <p:cNvSpPr/>
              <p:nvPr/>
            </p:nvSpPr>
            <p:spPr>
              <a:xfrm>
                <a:off x="4268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2233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4" name="矩形 13013"/>
              <p:cNvSpPr/>
              <p:nvPr/>
            </p:nvSpPr>
            <p:spPr>
              <a:xfrm>
                <a:off x="4538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5" name="矩形 13014"/>
              <p:cNvSpPr/>
              <p:nvPr/>
            </p:nvSpPr>
            <p:spPr>
              <a:xfrm>
                <a:off x="4735" y="223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2552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6" name="矩形 13015"/>
              <p:cNvSpPr/>
              <p:nvPr/>
            </p:nvSpPr>
            <p:spPr>
              <a:xfrm>
                <a:off x="5005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7" name="矩形 13016"/>
              <p:cNvSpPr/>
              <p:nvPr/>
            </p:nvSpPr>
            <p:spPr>
              <a:xfrm>
                <a:off x="5550" y="223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18" name="矩形 13017"/>
              <p:cNvSpPr/>
              <p:nvPr/>
            </p:nvSpPr>
            <p:spPr>
              <a:xfrm>
                <a:off x="739" y="2206"/>
                <a:ext cx="9" cy="2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019" name="矩形 13018"/>
              <p:cNvSpPr/>
              <p:nvPr/>
            </p:nvSpPr>
            <p:spPr>
              <a:xfrm>
                <a:off x="1192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0" name="矩形 13019"/>
              <p:cNvSpPr/>
              <p:nvPr/>
            </p:nvSpPr>
            <p:spPr>
              <a:xfrm>
                <a:off x="1659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1" name="矩形 13020"/>
              <p:cNvSpPr/>
              <p:nvPr/>
            </p:nvSpPr>
            <p:spPr>
              <a:xfrm>
                <a:off x="1865" y="2447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1122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2" name="矩形 13021"/>
              <p:cNvSpPr/>
              <p:nvPr/>
            </p:nvSpPr>
            <p:spPr>
              <a:xfrm>
                <a:off x="2126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3" name="矩形 13022"/>
              <p:cNvSpPr/>
              <p:nvPr/>
            </p:nvSpPr>
            <p:spPr>
              <a:xfrm>
                <a:off x="2323" y="244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1298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4" name="矩形 13023"/>
              <p:cNvSpPr/>
              <p:nvPr/>
            </p:nvSpPr>
            <p:spPr>
              <a:xfrm>
                <a:off x="2593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5" name="矩形 13024"/>
              <p:cNvSpPr/>
              <p:nvPr/>
            </p:nvSpPr>
            <p:spPr>
              <a:xfrm>
                <a:off x="2790" y="244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1496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6" name="矩形 13025"/>
              <p:cNvSpPr/>
              <p:nvPr/>
            </p:nvSpPr>
            <p:spPr>
              <a:xfrm>
                <a:off x="3060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7" name="矩形 13026"/>
              <p:cNvSpPr/>
              <p:nvPr/>
            </p:nvSpPr>
            <p:spPr>
              <a:xfrm>
                <a:off x="3257" y="244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1716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8" name="矩形 13027"/>
              <p:cNvSpPr/>
              <p:nvPr/>
            </p:nvSpPr>
            <p:spPr>
              <a:xfrm>
                <a:off x="3527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29" name="矩形 13028"/>
              <p:cNvSpPr/>
              <p:nvPr/>
            </p:nvSpPr>
            <p:spPr>
              <a:xfrm>
                <a:off x="3723" y="244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1969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0" name="矩形 13029"/>
              <p:cNvSpPr/>
              <p:nvPr/>
            </p:nvSpPr>
            <p:spPr>
              <a:xfrm>
                <a:off x="3993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1" name="矩形 13030"/>
              <p:cNvSpPr/>
              <p:nvPr/>
            </p:nvSpPr>
            <p:spPr>
              <a:xfrm>
                <a:off x="4268" y="244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2244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2" name="矩形 13031"/>
              <p:cNvSpPr/>
              <p:nvPr/>
            </p:nvSpPr>
            <p:spPr>
              <a:xfrm>
                <a:off x="4538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3" name="矩形 13032"/>
              <p:cNvSpPr/>
              <p:nvPr/>
            </p:nvSpPr>
            <p:spPr>
              <a:xfrm>
                <a:off x="4735" y="244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2585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4" name="矩形 13033"/>
              <p:cNvSpPr/>
              <p:nvPr/>
            </p:nvSpPr>
            <p:spPr>
              <a:xfrm>
                <a:off x="5005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5" name="矩形 13034"/>
              <p:cNvSpPr/>
              <p:nvPr/>
            </p:nvSpPr>
            <p:spPr>
              <a:xfrm>
                <a:off x="5550" y="2447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6" name="矩形 13035"/>
              <p:cNvSpPr/>
              <p:nvPr/>
            </p:nvSpPr>
            <p:spPr>
              <a:xfrm>
                <a:off x="739" y="2417"/>
                <a:ext cx="9" cy="2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037" name="矩形 13036"/>
              <p:cNvSpPr/>
              <p:nvPr/>
            </p:nvSpPr>
            <p:spPr>
              <a:xfrm>
                <a:off x="1192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8" name="矩形 13037"/>
              <p:cNvSpPr/>
              <p:nvPr/>
            </p:nvSpPr>
            <p:spPr>
              <a:xfrm>
                <a:off x="1659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39" name="矩形 13038"/>
              <p:cNvSpPr/>
              <p:nvPr/>
            </p:nvSpPr>
            <p:spPr>
              <a:xfrm>
                <a:off x="1865" y="2653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1155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0" name="矩形 13039"/>
              <p:cNvSpPr/>
              <p:nvPr/>
            </p:nvSpPr>
            <p:spPr>
              <a:xfrm>
                <a:off x="2126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1" name="矩形 13040"/>
              <p:cNvSpPr/>
              <p:nvPr/>
            </p:nvSpPr>
            <p:spPr>
              <a:xfrm>
                <a:off x="2323" y="265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1331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2" name="矩形 13041"/>
              <p:cNvSpPr/>
              <p:nvPr/>
            </p:nvSpPr>
            <p:spPr>
              <a:xfrm>
                <a:off x="2593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3" name="矩形 13042"/>
              <p:cNvSpPr/>
              <p:nvPr/>
            </p:nvSpPr>
            <p:spPr>
              <a:xfrm>
                <a:off x="2790" y="265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1562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4" name="矩形 13043"/>
              <p:cNvSpPr/>
              <p:nvPr/>
            </p:nvSpPr>
            <p:spPr>
              <a:xfrm>
                <a:off x="3060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5" name="矩形 13044"/>
              <p:cNvSpPr/>
              <p:nvPr/>
            </p:nvSpPr>
            <p:spPr>
              <a:xfrm>
                <a:off x="3257" y="265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1749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6" name="矩形 13045"/>
              <p:cNvSpPr/>
              <p:nvPr/>
            </p:nvSpPr>
            <p:spPr>
              <a:xfrm>
                <a:off x="3527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7" name="矩形 13046"/>
              <p:cNvSpPr/>
              <p:nvPr/>
            </p:nvSpPr>
            <p:spPr>
              <a:xfrm>
                <a:off x="3723" y="265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2013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8" name="矩形 13047"/>
              <p:cNvSpPr/>
              <p:nvPr/>
            </p:nvSpPr>
            <p:spPr>
              <a:xfrm>
                <a:off x="3993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49" name="矩形 13048"/>
              <p:cNvSpPr/>
              <p:nvPr/>
            </p:nvSpPr>
            <p:spPr>
              <a:xfrm>
                <a:off x="4268" y="265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2299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0" name="矩形 13049"/>
              <p:cNvSpPr/>
              <p:nvPr/>
            </p:nvSpPr>
            <p:spPr>
              <a:xfrm>
                <a:off x="4538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1" name="矩形 13050"/>
              <p:cNvSpPr/>
              <p:nvPr/>
            </p:nvSpPr>
            <p:spPr>
              <a:xfrm>
                <a:off x="4735" y="2653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2640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2" name="矩形 13051"/>
              <p:cNvSpPr/>
              <p:nvPr/>
            </p:nvSpPr>
            <p:spPr>
              <a:xfrm>
                <a:off x="5005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3" name="矩形 13052"/>
              <p:cNvSpPr/>
              <p:nvPr/>
            </p:nvSpPr>
            <p:spPr>
              <a:xfrm>
                <a:off x="5550" y="2653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4" name="矩形 13053"/>
              <p:cNvSpPr/>
              <p:nvPr/>
            </p:nvSpPr>
            <p:spPr>
              <a:xfrm>
                <a:off x="739" y="2624"/>
                <a:ext cx="9" cy="2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055" name="矩形 13054"/>
              <p:cNvSpPr/>
              <p:nvPr/>
            </p:nvSpPr>
            <p:spPr>
              <a:xfrm>
                <a:off x="1192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6" name="矩形 13055"/>
              <p:cNvSpPr/>
              <p:nvPr/>
            </p:nvSpPr>
            <p:spPr>
              <a:xfrm>
                <a:off x="1659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7" name="矩形 13056"/>
              <p:cNvSpPr/>
              <p:nvPr/>
            </p:nvSpPr>
            <p:spPr>
              <a:xfrm>
                <a:off x="1865" y="2865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1188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8" name="矩形 13057"/>
              <p:cNvSpPr/>
              <p:nvPr/>
            </p:nvSpPr>
            <p:spPr>
              <a:xfrm>
                <a:off x="2126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59" name="矩形 13058"/>
              <p:cNvSpPr/>
              <p:nvPr/>
            </p:nvSpPr>
            <p:spPr>
              <a:xfrm>
                <a:off x="2323" y="28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1364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0" name="矩形 13059"/>
              <p:cNvSpPr/>
              <p:nvPr/>
            </p:nvSpPr>
            <p:spPr>
              <a:xfrm>
                <a:off x="2593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1" name="矩形 13060"/>
              <p:cNvSpPr/>
              <p:nvPr/>
            </p:nvSpPr>
            <p:spPr>
              <a:xfrm>
                <a:off x="2790" y="28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1573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2" name="矩形 13061"/>
              <p:cNvSpPr/>
              <p:nvPr/>
            </p:nvSpPr>
            <p:spPr>
              <a:xfrm>
                <a:off x="3060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3" name="矩形 13062"/>
              <p:cNvSpPr/>
              <p:nvPr/>
            </p:nvSpPr>
            <p:spPr>
              <a:xfrm>
                <a:off x="3257" y="28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1771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4" name="矩形 13063"/>
              <p:cNvSpPr/>
              <p:nvPr/>
            </p:nvSpPr>
            <p:spPr>
              <a:xfrm>
                <a:off x="3527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5" name="矩形 13064"/>
              <p:cNvSpPr/>
              <p:nvPr/>
            </p:nvSpPr>
            <p:spPr>
              <a:xfrm>
                <a:off x="3723" y="28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2035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6" name="矩形 13065"/>
              <p:cNvSpPr/>
              <p:nvPr/>
            </p:nvSpPr>
            <p:spPr>
              <a:xfrm>
                <a:off x="3993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7" name="矩形 13066"/>
              <p:cNvSpPr/>
              <p:nvPr/>
            </p:nvSpPr>
            <p:spPr>
              <a:xfrm>
                <a:off x="4268" y="2865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2310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8" name="矩形 13067"/>
              <p:cNvSpPr/>
              <p:nvPr/>
            </p:nvSpPr>
            <p:spPr>
              <a:xfrm>
                <a:off x="4538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69" name="矩形 13068"/>
              <p:cNvSpPr/>
              <p:nvPr/>
            </p:nvSpPr>
            <p:spPr>
              <a:xfrm>
                <a:off x="5005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0" name="矩形 13069"/>
              <p:cNvSpPr/>
              <p:nvPr/>
            </p:nvSpPr>
            <p:spPr>
              <a:xfrm>
                <a:off x="5550" y="2865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1" name="矩形 13070"/>
              <p:cNvSpPr/>
              <p:nvPr/>
            </p:nvSpPr>
            <p:spPr>
              <a:xfrm>
                <a:off x="739" y="2835"/>
                <a:ext cx="9" cy="2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072" name="矩形 13071"/>
              <p:cNvSpPr/>
              <p:nvPr/>
            </p:nvSpPr>
            <p:spPr>
              <a:xfrm>
                <a:off x="1192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3" name="矩形 13072"/>
              <p:cNvSpPr/>
              <p:nvPr/>
            </p:nvSpPr>
            <p:spPr>
              <a:xfrm>
                <a:off x="1659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4" name="矩形 13073"/>
              <p:cNvSpPr/>
              <p:nvPr/>
            </p:nvSpPr>
            <p:spPr>
              <a:xfrm>
                <a:off x="1856" y="307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1210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5" name="矩形 13074"/>
              <p:cNvSpPr/>
              <p:nvPr/>
            </p:nvSpPr>
            <p:spPr>
              <a:xfrm>
                <a:off x="2126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6" name="矩形 13075"/>
              <p:cNvSpPr/>
              <p:nvPr/>
            </p:nvSpPr>
            <p:spPr>
              <a:xfrm>
                <a:off x="2323" y="307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1408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7" name="矩形 13076"/>
              <p:cNvSpPr/>
              <p:nvPr/>
            </p:nvSpPr>
            <p:spPr>
              <a:xfrm>
                <a:off x="2593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8" name="矩形 13077"/>
              <p:cNvSpPr/>
              <p:nvPr/>
            </p:nvSpPr>
            <p:spPr>
              <a:xfrm>
                <a:off x="2790" y="307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1606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79" name="矩形 13078"/>
              <p:cNvSpPr/>
              <p:nvPr/>
            </p:nvSpPr>
            <p:spPr>
              <a:xfrm>
                <a:off x="3060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0" name="矩形 13079"/>
              <p:cNvSpPr/>
              <p:nvPr/>
            </p:nvSpPr>
            <p:spPr>
              <a:xfrm>
                <a:off x="3257" y="307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1804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1" name="矩形 13080"/>
              <p:cNvSpPr/>
              <p:nvPr/>
            </p:nvSpPr>
            <p:spPr>
              <a:xfrm>
                <a:off x="3527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2" name="矩形 13081"/>
              <p:cNvSpPr/>
              <p:nvPr/>
            </p:nvSpPr>
            <p:spPr>
              <a:xfrm>
                <a:off x="3723" y="3071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2101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3" name="矩形 13082"/>
              <p:cNvSpPr/>
              <p:nvPr/>
            </p:nvSpPr>
            <p:spPr>
              <a:xfrm>
                <a:off x="3993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4" name="矩形 13083"/>
              <p:cNvSpPr/>
              <p:nvPr/>
            </p:nvSpPr>
            <p:spPr>
              <a:xfrm>
                <a:off x="4538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5" name="矩形 13084"/>
              <p:cNvSpPr/>
              <p:nvPr/>
            </p:nvSpPr>
            <p:spPr>
              <a:xfrm>
                <a:off x="5005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6" name="矩形 13085"/>
              <p:cNvSpPr/>
              <p:nvPr/>
            </p:nvSpPr>
            <p:spPr>
              <a:xfrm>
                <a:off x="5550" y="3071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7" name="矩形 13086"/>
              <p:cNvSpPr/>
              <p:nvPr/>
            </p:nvSpPr>
            <p:spPr>
              <a:xfrm>
                <a:off x="739" y="3042"/>
                <a:ext cx="9" cy="2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088" name="矩形 13087"/>
              <p:cNvSpPr/>
              <p:nvPr/>
            </p:nvSpPr>
            <p:spPr>
              <a:xfrm>
                <a:off x="1192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89" name="矩形 13088"/>
              <p:cNvSpPr/>
              <p:nvPr/>
            </p:nvSpPr>
            <p:spPr>
              <a:xfrm>
                <a:off x="1659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0" name="矩形 13089"/>
              <p:cNvSpPr/>
              <p:nvPr/>
            </p:nvSpPr>
            <p:spPr>
              <a:xfrm>
                <a:off x="2126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1" name="矩形 13090"/>
              <p:cNvSpPr/>
              <p:nvPr/>
            </p:nvSpPr>
            <p:spPr>
              <a:xfrm>
                <a:off x="2323" y="3282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1430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2" name="矩形 13091"/>
              <p:cNvSpPr/>
              <p:nvPr/>
            </p:nvSpPr>
            <p:spPr>
              <a:xfrm>
                <a:off x="2593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3" name="矩形 13092"/>
              <p:cNvSpPr/>
              <p:nvPr/>
            </p:nvSpPr>
            <p:spPr>
              <a:xfrm>
                <a:off x="2790" y="3282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1650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4" name="矩形 13093"/>
              <p:cNvSpPr/>
              <p:nvPr/>
            </p:nvSpPr>
            <p:spPr>
              <a:xfrm>
                <a:off x="3060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5" name="矩形 13094"/>
              <p:cNvSpPr/>
              <p:nvPr/>
            </p:nvSpPr>
            <p:spPr>
              <a:xfrm>
                <a:off x="3257" y="3282"/>
                <a:ext cx="217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187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6" name="矩形 13095"/>
              <p:cNvSpPr/>
              <p:nvPr/>
            </p:nvSpPr>
            <p:spPr>
              <a:xfrm>
                <a:off x="3462" y="3282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7" name="矩形 13096"/>
              <p:cNvSpPr/>
              <p:nvPr/>
            </p:nvSpPr>
            <p:spPr>
              <a:xfrm>
                <a:off x="3527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8" name="矩形 13097"/>
              <p:cNvSpPr/>
              <p:nvPr/>
            </p:nvSpPr>
            <p:spPr>
              <a:xfrm>
                <a:off x="3733" y="3282"/>
                <a:ext cx="28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2112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99" name="矩形 13098"/>
              <p:cNvSpPr/>
              <p:nvPr/>
            </p:nvSpPr>
            <p:spPr>
              <a:xfrm>
                <a:off x="3993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0" name="矩形 13099"/>
              <p:cNvSpPr/>
              <p:nvPr/>
            </p:nvSpPr>
            <p:spPr>
              <a:xfrm>
                <a:off x="4538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1" name="矩形 13100"/>
              <p:cNvSpPr/>
              <p:nvPr/>
            </p:nvSpPr>
            <p:spPr>
              <a:xfrm>
                <a:off x="5005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2" name="矩形 13101"/>
              <p:cNvSpPr/>
              <p:nvPr/>
            </p:nvSpPr>
            <p:spPr>
              <a:xfrm>
                <a:off x="5550" y="328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3" name="矩形 13102"/>
              <p:cNvSpPr/>
              <p:nvPr/>
            </p:nvSpPr>
            <p:spPr>
              <a:xfrm>
                <a:off x="739" y="3253"/>
                <a:ext cx="9" cy="2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04" name="矩形 13103"/>
              <p:cNvSpPr/>
              <p:nvPr/>
            </p:nvSpPr>
            <p:spPr>
              <a:xfrm>
                <a:off x="1192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5" name="矩形 13104"/>
              <p:cNvSpPr/>
              <p:nvPr/>
            </p:nvSpPr>
            <p:spPr>
              <a:xfrm>
                <a:off x="1659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6" name="矩形 13105"/>
              <p:cNvSpPr/>
              <p:nvPr/>
            </p:nvSpPr>
            <p:spPr>
              <a:xfrm>
                <a:off x="2126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7" name="矩形 13106"/>
              <p:cNvSpPr/>
              <p:nvPr/>
            </p:nvSpPr>
            <p:spPr>
              <a:xfrm>
                <a:off x="2323" y="348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1485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8" name="矩形 13107"/>
              <p:cNvSpPr/>
              <p:nvPr/>
            </p:nvSpPr>
            <p:spPr>
              <a:xfrm>
                <a:off x="2593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09" name="矩形 13108"/>
              <p:cNvSpPr/>
              <p:nvPr/>
            </p:nvSpPr>
            <p:spPr>
              <a:xfrm>
                <a:off x="2790" y="348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1716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0" name="矩形 13109"/>
              <p:cNvSpPr/>
              <p:nvPr/>
            </p:nvSpPr>
            <p:spPr>
              <a:xfrm>
                <a:off x="3060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1" name="矩形 13110"/>
              <p:cNvSpPr/>
              <p:nvPr/>
            </p:nvSpPr>
            <p:spPr>
              <a:xfrm>
                <a:off x="3257" y="348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1947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2" name="矩形 13111"/>
              <p:cNvSpPr/>
              <p:nvPr/>
            </p:nvSpPr>
            <p:spPr>
              <a:xfrm>
                <a:off x="3527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3" name="矩形 13112"/>
              <p:cNvSpPr/>
              <p:nvPr/>
            </p:nvSpPr>
            <p:spPr>
              <a:xfrm>
                <a:off x="3723" y="3489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2200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4" name="矩形 13113"/>
              <p:cNvSpPr/>
              <p:nvPr/>
            </p:nvSpPr>
            <p:spPr>
              <a:xfrm>
                <a:off x="3993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5" name="矩形 13114"/>
              <p:cNvSpPr/>
              <p:nvPr/>
            </p:nvSpPr>
            <p:spPr>
              <a:xfrm>
                <a:off x="4538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6" name="矩形 13115"/>
              <p:cNvSpPr/>
              <p:nvPr/>
            </p:nvSpPr>
            <p:spPr>
              <a:xfrm>
                <a:off x="5005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7" name="矩形 13116"/>
              <p:cNvSpPr/>
              <p:nvPr/>
            </p:nvSpPr>
            <p:spPr>
              <a:xfrm>
                <a:off x="5550" y="3489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18" name="矩形 13117"/>
              <p:cNvSpPr/>
              <p:nvPr/>
            </p:nvSpPr>
            <p:spPr>
              <a:xfrm>
                <a:off x="739" y="3460"/>
                <a:ext cx="9" cy="2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19" name="矩形 13118"/>
              <p:cNvSpPr/>
              <p:nvPr/>
            </p:nvSpPr>
            <p:spPr>
              <a:xfrm>
                <a:off x="442" y="991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0" name="矩形 13119"/>
              <p:cNvSpPr/>
              <p:nvPr/>
            </p:nvSpPr>
            <p:spPr>
              <a:xfrm>
                <a:off x="373" y="1198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每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1" name="矩形 13120"/>
              <p:cNvSpPr/>
              <p:nvPr/>
            </p:nvSpPr>
            <p:spPr>
              <a:xfrm>
                <a:off x="510" y="1198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2" name="矩形 13121"/>
              <p:cNvSpPr/>
              <p:nvPr/>
            </p:nvSpPr>
            <p:spPr>
              <a:xfrm>
                <a:off x="373" y="1404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月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3" name="矩形 13122"/>
              <p:cNvSpPr/>
              <p:nvPr/>
            </p:nvSpPr>
            <p:spPr>
              <a:xfrm>
                <a:off x="510" y="1404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4" name="矩形 13123"/>
              <p:cNvSpPr/>
              <p:nvPr/>
            </p:nvSpPr>
            <p:spPr>
              <a:xfrm>
                <a:off x="373" y="1616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家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5" name="矩形 13124"/>
              <p:cNvSpPr/>
              <p:nvPr/>
            </p:nvSpPr>
            <p:spPr>
              <a:xfrm>
                <a:off x="510" y="1616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6" name="矩形 13125"/>
              <p:cNvSpPr/>
              <p:nvPr/>
            </p:nvSpPr>
            <p:spPr>
              <a:xfrm>
                <a:off x="373" y="1822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庭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7" name="矩形 13126"/>
              <p:cNvSpPr/>
              <p:nvPr/>
            </p:nvSpPr>
            <p:spPr>
              <a:xfrm>
                <a:off x="510" y="1822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8" name="矩形 13127"/>
              <p:cNvSpPr/>
              <p:nvPr/>
            </p:nvSpPr>
            <p:spPr>
              <a:xfrm>
                <a:off x="373" y="2034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消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29" name="矩形 13128"/>
              <p:cNvSpPr/>
              <p:nvPr/>
            </p:nvSpPr>
            <p:spPr>
              <a:xfrm>
                <a:off x="510" y="2034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0" name="矩形 13129"/>
              <p:cNvSpPr/>
              <p:nvPr/>
            </p:nvSpPr>
            <p:spPr>
              <a:xfrm>
                <a:off x="373" y="2240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费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1" name="矩形 13130"/>
              <p:cNvSpPr/>
              <p:nvPr/>
            </p:nvSpPr>
            <p:spPr>
              <a:xfrm>
                <a:off x="510" y="2240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2" name="矩形 13131"/>
              <p:cNvSpPr/>
              <p:nvPr/>
            </p:nvSpPr>
            <p:spPr>
              <a:xfrm>
                <a:off x="373" y="2452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支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3" name="矩形 13132"/>
              <p:cNvSpPr/>
              <p:nvPr/>
            </p:nvSpPr>
            <p:spPr>
              <a:xfrm>
                <a:off x="510" y="2452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4" name="矩形 13133"/>
              <p:cNvSpPr/>
              <p:nvPr/>
            </p:nvSpPr>
            <p:spPr>
              <a:xfrm>
                <a:off x="373" y="2658"/>
                <a:ext cx="144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出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5" name="矩形 13134"/>
              <p:cNvSpPr/>
              <p:nvPr/>
            </p:nvSpPr>
            <p:spPr>
              <a:xfrm>
                <a:off x="510" y="2658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6" name="矩形 13135"/>
              <p:cNvSpPr/>
              <p:nvPr/>
            </p:nvSpPr>
            <p:spPr>
              <a:xfrm>
                <a:off x="409" y="2869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Y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7" name="矩形 13136"/>
              <p:cNvSpPr/>
              <p:nvPr/>
            </p:nvSpPr>
            <p:spPr>
              <a:xfrm>
                <a:off x="478" y="2869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8" name="矩形 13137"/>
              <p:cNvSpPr/>
              <p:nvPr/>
            </p:nvSpPr>
            <p:spPr>
              <a:xfrm>
                <a:off x="236" y="3076"/>
                <a:ext cx="433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（元）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39" name="矩形 13138"/>
              <p:cNvSpPr/>
              <p:nvPr/>
            </p:nvSpPr>
            <p:spPr>
              <a:xfrm>
                <a:off x="647" y="3076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0" name="矩形 13139"/>
              <p:cNvSpPr/>
              <p:nvPr/>
            </p:nvSpPr>
            <p:spPr>
              <a:xfrm>
                <a:off x="1192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1" name="矩形 13140"/>
              <p:cNvSpPr/>
              <p:nvPr/>
            </p:nvSpPr>
            <p:spPr>
              <a:xfrm>
                <a:off x="1659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2" name="矩形 13141"/>
              <p:cNvSpPr/>
              <p:nvPr/>
            </p:nvSpPr>
            <p:spPr>
              <a:xfrm>
                <a:off x="2126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3" name="矩形 13142"/>
              <p:cNvSpPr/>
              <p:nvPr/>
            </p:nvSpPr>
            <p:spPr>
              <a:xfrm>
                <a:off x="2593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4" name="矩形 13143"/>
              <p:cNvSpPr/>
              <p:nvPr/>
            </p:nvSpPr>
            <p:spPr>
              <a:xfrm>
                <a:off x="3060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5" name="矩形 13144"/>
              <p:cNvSpPr/>
              <p:nvPr/>
            </p:nvSpPr>
            <p:spPr>
              <a:xfrm>
                <a:off x="3257" y="3700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2002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6" name="矩形 13145"/>
              <p:cNvSpPr/>
              <p:nvPr/>
            </p:nvSpPr>
            <p:spPr>
              <a:xfrm>
                <a:off x="3527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7" name="矩形 13146"/>
              <p:cNvSpPr/>
              <p:nvPr/>
            </p:nvSpPr>
            <p:spPr>
              <a:xfrm>
                <a:off x="3993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8" name="矩形 13147"/>
              <p:cNvSpPr/>
              <p:nvPr/>
            </p:nvSpPr>
            <p:spPr>
              <a:xfrm>
                <a:off x="4538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49" name="矩形 13148"/>
              <p:cNvSpPr/>
              <p:nvPr/>
            </p:nvSpPr>
            <p:spPr>
              <a:xfrm>
                <a:off x="5005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0" name="矩形 13149"/>
              <p:cNvSpPr/>
              <p:nvPr/>
            </p:nvSpPr>
            <p:spPr>
              <a:xfrm>
                <a:off x="5550" y="3700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1" name="矩形 13150"/>
              <p:cNvSpPr/>
              <p:nvPr/>
            </p:nvSpPr>
            <p:spPr>
              <a:xfrm>
                <a:off x="739" y="3671"/>
                <a:ext cx="9" cy="20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52" name="矩形 13151"/>
              <p:cNvSpPr/>
              <p:nvPr/>
            </p:nvSpPr>
            <p:spPr>
              <a:xfrm>
                <a:off x="304" y="3917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zh-CN" altLang="en-US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共计</a:t>
                </a:r>
                <a:endParaRPr lang="zh-CN" altLang="en-US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3" name="矩形 13152"/>
              <p:cNvSpPr/>
              <p:nvPr/>
            </p:nvSpPr>
            <p:spPr>
              <a:xfrm>
                <a:off x="579" y="3917"/>
                <a:ext cx="72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4" name="矩形 13153"/>
              <p:cNvSpPr/>
              <p:nvPr/>
            </p:nvSpPr>
            <p:spPr>
              <a:xfrm>
                <a:off x="922" y="3912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2420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5" name="矩形 13154"/>
              <p:cNvSpPr/>
              <p:nvPr/>
            </p:nvSpPr>
            <p:spPr>
              <a:xfrm>
                <a:off x="1192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6" name="矩形 13155"/>
              <p:cNvSpPr/>
              <p:nvPr/>
            </p:nvSpPr>
            <p:spPr>
              <a:xfrm>
                <a:off x="1389" y="3912"/>
                <a:ext cx="289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4950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7" name="矩形 13156"/>
              <p:cNvSpPr/>
              <p:nvPr/>
            </p:nvSpPr>
            <p:spPr>
              <a:xfrm>
                <a:off x="1659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8" name="矩形 13157"/>
              <p:cNvSpPr/>
              <p:nvPr/>
            </p:nvSpPr>
            <p:spPr>
              <a:xfrm>
                <a:off x="1796" y="3912"/>
                <a:ext cx="35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11495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59" name="矩形 13158"/>
              <p:cNvSpPr/>
              <p:nvPr/>
            </p:nvSpPr>
            <p:spPr>
              <a:xfrm>
                <a:off x="2126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0" name="矩形 13159"/>
              <p:cNvSpPr/>
              <p:nvPr/>
            </p:nvSpPr>
            <p:spPr>
              <a:xfrm>
                <a:off x="2259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16445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1" name="矩形 13160"/>
              <p:cNvSpPr/>
              <p:nvPr/>
            </p:nvSpPr>
            <p:spPr>
              <a:xfrm>
                <a:off x="2593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2" name="矩形 13161"/>
              <p:cNvSpPr/>
              <p:nvPr/>
            </p:nvSpPr>
            <p:spPr>
              <a:xfrm>
                <a:off x="2726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19305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3" name="矩形 13162"/>
              <p:cNvSpPr/>
              <p:nvPr/>
            </p:nvSpPr>
            <p:spPr>
              <a:xfrm>
                <a:off x="3060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4" name="矩形 13163"/>
              <p:cNvSpPr/>
              <p:nvPr/>
            </p:nvSpPr>
            <p:spPr>
              <a:xfrm>
                <a:off x="3192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23870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5" name="矩形 13164"/>
              <p:cNvSpPr/>
              <p:nvPr/>
            </p:nvSpPr>
            <p:spPr>
              <a:xfrm>
                <a:off x="3527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6" name="矩形 13165"/>
              <p:cNvSpPr/>
              <p:nvPr/>
            </p:nvSpPr>
            <p:spPr>
              <a:xfrm>
                <a:off x="3659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25025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7" name="矩形 13166"/>
              <p:cNvSpPr/>
              <p:nvPr/>
            </p:nvSpPr>
            <p:spPr>
              <a:xfrm>
                <a:off x="3993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8" name="矩形 13167"/>
              <p:cNvSpPr/>
              <p:nvPr/>
            </p:nvSpPr>
            <p:spPr>
              <a:xfrm>
                <a:off x="4204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21450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69" name="矩形 13168"/>
              <p:cNvSpPr/>
              <p:nvPr/>
            </p:nvSpPr>
            <p:spPr>
              <a:xfrm>
                <a:off x="4538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70" name="矩形 13169"/>
              <p:cNvSpPr/>
              <p:nvPr/>
            </p:nvSpPr>
            <p:spPr>
              <a:xfrm>
                <a:off x="4671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21285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71" name="矩形 13170"/>
              <p:cNvSpPr/>
              <p:nvPr/>
            </p:nvSpPr>
            <p:spPr>
              <a:xfrm>
                <a:off x="5005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72" name="矩形 13171"/>
              <p:cNvSpPr/>
              <p:nvPr/>
            </p:nvSpPr>
            <p:spPr>
              <a:xfrm>
                <a:off x="5216" y="3912"/>
                <a:ext cx="361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15510</a:t>
                </a:r>
                <a:endParaRPr lang="en-US" altLang="zh-CN" sz="2315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73" name="矩形 13172"/>
              <p:cNvSpPr/>
              <p:nvPr/>
            </p:nvSpPr>
            <p:spPr>
              <a:xfrm>
                <a:off x="5550" y="3912"/>
                <a:ext cx="36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lvl="0"/>
                <a:r>
                  <a:rPr lang="en-US" altLang="zh-CN" sz="1985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endParaRPr lang="en-US" altLang="zh-CN" sz="2315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174" name="矩形 13173"/>
              <p:cNvSpPr/>
              <p:nvPr/>
            </p:nvSpPr>
            <p:spPr>
              <a:xfrm>
                <a:off x="144" y="3877"/>
                <a:ext cx="59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75" name="矩形 13174"/>
              <p:cNvSpPr/>
              <p:nvPr/>
            </p:nvSpPr>
            <p:spPr>
              <a:xfrm>
                <a:off x="739" y="3877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76" name="矩形 13175"/>
              <p:cNvSpPr/>
              <p:nvPr/>
            </p:nvSpPr>
            <p:spPr>
              <a:xfrm>
                <a:off x="748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77" name="矩形 13176"/>
              <p:cNvSpPr/>
              <p:nvPr/>
            </p:nvSpPr>
            <p:spPr>
              <a:xfrm>
                <a:off x="1210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78" name="矩形 13177"/>
              <p:cNvSpPr/>
              <p:nvPr/>
            </p:nvSpPr>
            <p:spPr>
              <a:xfrm>
                <a:off x="1215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79" name="矩形 13178"/>
              <p:cNvSpPr/>
              <p:nvPr/>
            </p:nvSpPr>
            <p:spPr>
              <a:xfrm>
                <a:off x="1677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0" name="矩形 13179"/>
              <p:cNvSpPr/>
              <p:nvPr/>
            </p:nvSpPr>
            <p:spPr>
              <a:xfrm>
                <a:off x="1682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1" name="矩形 13180"/>
              <p:cNvSpPr/>
              <p:nvPr/>
            </p:nvSpPr>
            <p:spPr>
              <a:xfrm>
                <a:off x="2144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2" name="矩形 13181"/>
              <p:cNvSpPr/>
              <p:nvPr/>
            </p:nvSpPr>
            <p:spPr>
              <a:xfrm>
                <a:off x="2149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3" name="矩形 13182"/>
              <p:cNvSpPr/>
              <p:nvPr/>
            </p:nvSpPr>
            <p:spPr>
              <a:xfrm>
                <a:off x="2611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4" name="矩形 13183"/>
              <p:cNvSpPr/>
              <p:nvPr/>
            </p:nvSpPr>
            <p:spPr>
              <a:xfrm>
                <a:off x="2616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5" name="矩形 13184"/>
              <p:cNvSpPr/>
              <p:nvPr/>
            </p:nvSpPr>
            <p:spPr>
              <a:xfrm>
                <a:off x="3078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6" name="矩形 13185"/>
              <p:cNvSpPr/>
              <p:nvPr/>
            </p:nvSpPr>
            <p:spPr>
              <a:xfrm>
                <a:off x="3083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7" name="矩形 13186"/>
              <p:cNvSpPr/>
              <p:nvPr/>
            </p:nvSpPr>
            <p:spPr>
              <a:xfrm>
                <a:off x="3545" y="387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8" name="矩形 13187"/>
              <p:cNvSpPr/>
              <p:nvPr/>
            </p:nvSpPr>
            <p:spPr>
              <a:xfrm>
                <a:off x="3549" y="3877"/>
                <a:ext cx="46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89" name="矩形 13188"/>
              <p:cNvSpPr/>
              <p:nvPr/>
            </p:nvSpPr>
            <p:spPr>
              <a:xfrm>
                <a:off x="4012" y="3877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90" name="矩形 13189"/>
              <p:cNvSpPr/>
              <p:nvPr/>
            </p:nvSpPr>
            <p:spPr>
              <a:xfrm>
                <a:off x="4016" y="3877"/>
                <a:ext cx="54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91" name="矩形 13190"/>
              <p:cNvSpPr/>
              <p:nvPr/>
            </p:nvSpPr>
            <p:spPr>
              <a:xfrm>
                <a:off x="4556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92" name="矩形 13191"/>
              <p:cNvSpPr/>
              <p:nvPr/>
            </p:nvSpPr>
            <p:spPr>
              <a:xfrm>
                <a:off x="4561" y="3877"/>
                <a:ext cx="46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93" name="矩形 13192"/>
              <p:cNvSpPr/>
              <p:nvPr/>
            </p:nvSpPr>
            <p:spPr>
              <a:xfrm>
                <a:off x="5023" y="3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94" name="矩形 13193"/>
              <p:cNvSpPr/>
              <p:nvPr/>
            </p:nvSpPr>
            <p:spPr>
              <a:xfrm>
                <a:off x="5028" y="3877"/>
                <a:ext cx="54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13195" name="矩形 13194"/>
              <p:cNvSpPr/>
              <p:nvPr/>
            </p:nvSpPr>
            <p:spPr>
              <a:xfrm>
                <a:off x="144" y="4094"/>
                <a:ext cx="59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</p:grpSp>
        <p:sp>
          <p:nvSpPr>
            <p:cNvPr id="13197" name="矩形 13196"/>
            <p:cNvSpPr/>
            <p:nvPr/>
          </p:nvSpPr>
          <p:spPr>
            <a:xfrm>
              <a:off x="739" y="3882"/>
              <a:ext cx="9" cy="212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198" name="矩形 13197"/>
            <p:cNvSpPr/>
            <p:nvPr/>
          </p:nvSpPr>
          <p:spPr>
            <a:xfrm>
              <a:off x="739" y="4094"/>
              <a:ext cx="1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199" name="矩形 13198"/>
            <p:cNvSpPr/>
            <p:nvPr/>
          </p:nvSpPr>
          <p:spPr>
            <a:xfrm>
              <a:off x="757" y="4094"/>
              <a:ext cx="453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0" name="矩形 13199"/>
            <p:cNvSpPr/>
            <p:nvPr/>
          </p:nvSpPr>
          <p:spPr>
            <a:xfrm>
              <a:off x="1210" y="4094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1" name="矩形 13200"/>
            <p:cNvSpPr/>
            <p:nvPr/>
          </p:nvSpPr>
          <p:spPr>
            <a:xfrm>
              <a:off x="1229" y="4094"/>
              <a:ext cx="44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2" name="矩形 13201"/>
            <p:cNvSpPr/>
            <p:nvPr/>
          </p:nvSpPr>
          <p:spPr>
            <a:xfrm>
              <a:off x="1677" y="4094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3" name="矩形 13202"/>
            <p:cNvSpPr/>
            <p:nvPr/>
          </p:nvSpPr>
          <p:spPr>
            <a:xfrm>
              <a:off x="1696" y="4094"/>
              <a:ext cx="44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4" name="矩形 13203"/>
            <p:cNvSpPr/>
            <p:nvPr/>
          </p:nvSpPr>
          <p:spPr>
            <a:xfrm>
              <a:off x="2144" y="4094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5" name="矩形 13204"/>
            <p:cNvSpPr/>
            <p:nvPr/>
          </p:nvSpPr>
          <p:spPr>
            <a:xfrm>
              <a:off x="2163" y="4094"/>
              <a:ext cx="44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6" name="矩形 13205"/>
            <p:cNvSpPr/>
            <p:nvPr/>
          </p:nvSpPr>
          <p:spPr>
            <a:xfrm>
              <a:off x="2611" y="4094"/>
              <a:ext cx="1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7" name="矩形 13206"/>
            <p:cNvSpPr/>
            <p:nvPr/>
          </p:nvSpPr>
          <p:spPr>
            <a:xfrm>
              <a:off x="2629" y="4094"/>
              <a:ext cx="44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8" name="矩形 13207"/>
            <p:cNvSpPr/>
            <p:nvPr/>
          </p:nvSpPr>
          <p:spPr>
            <a:xfrm>
              <a:off x="3078" y="4094"/>
              <a:ext cx="1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09" name="矩形 13208"/>
            <p:cNvSpPr/>
            <p:nvPr/>
          </p:nvSpPr>
          <p:spPr>
            <a:xfrm>
              <a:off x="3096" y="4094"/>
              <a:ext cx="44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0" name="矩形 13209"/>
            <p:cNvSpPr/>
            <p:nvPr/>
          </p:nvSpPr>
          <p:spPr>
            <a:xfrm>
              <a:off x="3545" y="4094"/>
              <a:ext cx="1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1" name="矩形 13210"/>
            <p:cNvSpPr/>
            <p:nvPr/>
          </p:nvSpPr>
          <p:spPr>
            <a:xfrm>
              <a:off x="3563" y="4094"/>
              <a:ext cx="44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2" name="矩形 13211"/>
            <p:cNvSpPr/>
            <p:nvPr/>
          </p:nvSpPr>
          <p:spPr>
            <a:xfrm>
              <a:off x="4012" y="4094"/>
              <a:ext cx="1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3" name="矩形 13212"/>
            <p:cNvSpPr/>
            <p:nvPr/>
          </p:nvSpPr>
          <p:spPr>
            <a:xfrm>
              <a:off x="4030" y="4094"/>
              <a:ext cx="526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4" name="矩形 13213"/>
            <p:cNvSpPr/>
            <p:nvPr/>
          </p:nvSpPr>
          <p:spPr>
            <a:xfrm>
              <a:off x="4556" y="4094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5" name="矩形 13214"/>
            <p:cNvSpPr/>
            <p:nvPr/>
          </p:nvSpPr>
          <p:spPr>
            <a:xfrm>
              <a:off x="4575" y="4094"/>
              <a:ext cx="448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6" name="矩形 13215"/>
            <p:cNvSpPr/>
            <p:nvPr/>
          </p:nvSpPr>
          <p:spPr>
            <a:xfrm>
              <a:off x="5023" y="4094"/>
              <a:ext cx="1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7" name="矩形 13216"/>
            <p:cNvSpPr/>
            <p:nvPr/>
          </p:nvSpPr>
          <p:spPr>
            <a:xfrm>
              <a:off x="5042" y="4094"/>
              <a:ext cx="526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13218" name="矩形 13217"/>
            <p:cNvSpPr/>
            <p:nvPr/>
          </p:nvSpPr>
          <p:spPr>
            <a:xfrm>
              <a:off x="162" y="4143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98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占位符 43010"/>
          <p:cNvSpPr>
            <a:spLocks noGrp="1"/>
          </p:cNvSpPr>
          <p:nvPr>
            <p:ph type="body" idx="1"/>
          </p:nvPr>
        </p:nvSpPr>
        <p:spPr>
          <a:xfrm>
            <a:off x="1455964" y="1398425"/>
            <a:ext cx="8017752" cy="484110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dirty="0"/>
              <a:t>由于不确定因素的影响，对同一收入水平</a:t>
            </a:r>
            <a:r>
              <a:rPr lang="en-US" altLang="zh-CN" sz="3085" dirty="0"/>
              <a:t>X</a:t>
            </a:r>
            <a:r>
              <a:rPr lang="zh-CN" altLang="en-US" sz="3085" dirty="0"/>
              <a:t>，不同家庭的消费支出不完全相同；</a:t>
            </a:r>
            <a:endParaRPr lang="zh-CN" altLang="en-US" sz="3085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dirty="0"/>
              <a:t>但由于调查的完备性，给定收入水平</a:t>
            </a:r>
            <a:r>
              <a:rPr lang="en-US" altLang="zh-CN" sz="3085" dirty="0"/>
              <a:t>X</a:t>
            </a:r>
            <a:r>
              <a:rPr lang="zh-CN" altLang="en-US" sz="3085" dirty="0"/>
              <a:t>的消费支出</a:t>
            </a:r>
            <a:r>
              <a:rPr lang="en-US" altLang="zh-CN" sz="3085" dirty="0"/>
              <a:t>Y</a:t>
            </a:r>
            <a:r>
              <a:rPr lang="zh-CN" altLang="en-US" sz="3085" dirty="0"/>
              <a:t>的分布是确定的，即以</a:t>
            </a:r>
            <a:r>
              <a:rPr lang="en-US" altLang="zh-CN" sz="3085" dirty="0"/>
              <a:t>X</a:t>
            </a:r>
            <a:r>
              <a:rPr lang="zh-CN" altLang="en-US" sz="3085" dirty="0"/>
              <a:t>的给定值为条件的</a:t>
            </a:r>
            <a:r>
              <a:rPr lang="en-US" altLang="zh-CN" sz="3085" dirty="0"/>
              <a:t>Y</a:t>
            </a:r>
            <a:r>
              <a:rPr lang="zh-CN" altLang="en-US" sz="3085" dirty="0"/>
              <a:t>的</a:t>
            </a:r>
            <a:r>
              <a:rPr lang="zh-CN" altLang="en-US" sz="3085" b="1" dirty="0">
                <a:solidFill>
                  <a:srgbClr val="FF0000"/>
                </a:solidFill>
                <a:ea typeface="黑体" panose="02010600030101010101" pitchFamily="2" charset="-122"/>
              </a:rPr>
              <a:t>条件分布</a:t>
            </a:r>
            <a:r>
              <a:rPr lang="zh-CN" altLang="en-US" sz="3085" dirty="0"/>
              <a:t>（</a:t>
            </a:r>
            <a:r>
              <a:rPr lang="en-US" altLang="zh-CN" sz="3085" b="1"/>
              <a:t>Conditional distribution</a:t>
            </a:r>
            <a:r>
              <a:rPr lang="zh-CN" altLang="en-US" sz="3085" dirty="0"/>
              <a:t>）是已知的，例如：</a:t>
            </a:r>
            <a:r>
              <a:rPr lang="en-US" altLang="zh-CN" sz="3085" dirty="0"/>
              <a:t>P(Y=561|X=800</a:t>
            </a:r>
            <a:r>
              <a:rPr lang="zh-CN" altLang="en-US" sz="3085" dirty="0"/>
              <a:t>）</a:t>
            </a:r>
            <a:r>
              <a:rPr lang="en-US" altLang="zh-CN" sz="3085" dirty="0"/>
              <a:t>=1/4</a:t>
            </a:r>
            <a:r>
              <a:rPr lang="zh-CN" altLang="en-US" sz="3085" dirty="0"/>
              <a:t>。</a:t>
            </a:r>
            <a:endParaRPr lang="zh-CN" altLang="en-US" sz="308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1217935" y="1160396"/>
            <a:ext cx="8255781" cy="50808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dirty="0"/>
              <a:t>因此，给定收入</a:t>
            </a:r>
            <a:r>
              <a:rPr lang="en-US" altLang="zh-CN" sz="3085" dirty="0"/>
              <a:t>X</a:t>
            </a:r>
            <a:r>
              <a:rPr lang="zh-CN" altLang="en-US" sz="3085" dirty="0"/>
              <a:t>的值</a:t>
            </a:r>
            <a:r>
              <a:rPr lang="en-US" altLang="zh-CN" sz="3085" dirty="0"/>
              <a:t>Xi</a:t>
            </a:r>
            <a:r>
              <a:rPr lang="zh-CN" altLang="en-US" sz="3085" dirty="0"/>
              <a:t>，可得消费支出</a:t>
            </a:r>
            <a:r>
              <a:rPr lang="en-US" altLang="zh-CN" sz="3085" dirty="0"/>
              <a:t>Y</a:t>
            </a:r>
            <a:r>
              <a:rPr lang="zh-CN" altLang="en-US" sz="3085" dirty="0"/>
              <a:t>的</a:t>
            </a:r>
            <a:r>
              <a:rPr lang="zh-CN" altLang="en-US" sz="3085" b="1" dirty="0">
                <a:solidFill>
                  <a:srgbClr val="FF0000"/>
                </a:solidFill>
              </a:rPr>
              <a:t>条件均值</a:t>
            </a:r>
            <a:r>
              <a:rPr lang="zh-CN" altLang="en-US" sz="3085" dirty="0"/>
              <a:t>（</a:t>
            </a:r>
            <a:r>
              <a:rPr lang="en-US" altLang="zh-CN" sz="3085" dirty="0"/>
              <a:t>conditional mean</a:t>
            </a:r>
            <a:r>
              <a:rPr lang="zh-CN" altLang="en-US" sz="3085" dirty="0"/>
              <a:t>）或</a:t>
            </a:r>
            <a:r>
              <a:rPr lang="zh-CN" altLang="en-US" sz="3085" b="1" dirty="0">
                <a:solidFill>
                  <a:srgbClr val="FF0000"/>
                </a:solidFill>
              </a:rPr>
              <a:t>条件期望</a:t>
            </a:r>
            <a:r>
              <a:rPr lang="zh-CN" altLang="en-US" sz="3085" dirty="0"/>
              <a:t>（</a:t>
            </a:r>
            <a:r>
              <a:rPr lang="en-US" altLang="zh-CN" sz="3085" dirty="0"/>
              <a:t>conditional expectation</a:t>
            </a:r>
            <a:r>
              <a:rPr lang="zh-CN" altLang="en-US" sz="3085" dirty="0"/>
              <a:t>）：</a:t>
            </a:r>
            <a:r>
              <a:rPr lang="en-US" altLang="zh-CN" sz="3085" dirty="0"/>
              <a:t>E(Y|X=Xi)</a:t>
            </a:r>
            <a:r>
              <a:rPr lang="zh-CN" altLang="en-US" sz="3085" dirty="0"/>
              <a:t>。</a:t>
            </a:r>
            <a:endParaRPr lang="zh-CN" altLang="en-US" sz="3085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dirty="0"/>
              <a:t>该例中：</a:t>
            </a:r>
            <a:r>
              <a:rPr lang="en-US" altLang="zh-CN" sz="3085"/>
              <a:t>E(Y | X=800)=561</a:t>
            </a:r>
            <a:endParaRPr lang="en-US" altLang="zh-CN" sz="3085"/>
          </a:p>
          <a:p>
            <a:pPr>
              <a:lnSpc>
                <a:spcPct val="120000"/>
              </a:lnSpc>
            </a:pPr>
            <a:r>
              <a:rPr lang="zh-CN" altLang="en-US" sz="3085" dirty="0"/>
              <a:t>描出散点图发现：随着收入的增加，消费“</a:t>
            </a:r>
            <a:r>
              <a:rPr lang="zh-CN" altLang="en-US" sz="3085" b="1" dirty="0">
                <a:ea typeface="黑体" panose="02010600030101010101" pitchFamily="2" charset="-122"/>
              </a:rPr>
              <a:t>平均地说</a:t>
            </a:r>
            <a:r>
              <a:rPr lang="zh-CN" altLang="en-US" sz="3085" b="1" dirty="0"/>
              <a:t>”</a:t>
            </a:r>
            <a:r>
              <a:rPr lang="zh-CN" altLang="en-US" sz="3085" dirty="0"/>
              <a:t>也在增加，且</a:t>
            </a:r>
            <a:r>
              <a:rPr lang="en-US" altLang="zh-CN" sz="3085" dirty="0"/>
              <a:t>Y</a:t>
            </a:r>
            <a:r>
              <a:rPr lang="zh-CN" altLang="en-US" sz="3085" dirty="0"/>
              <a:t>的条件均值均落在一根正斜率的直线上。这条直线称为</a:t>
            </a:r>
            <a:r>
              <a:rPr lang="zh-CN" altLang="en-US" sz="3085" b="1" dirty="0">
                <a:solidFill>
                  <a:srgbClr val="FF0000"/>
                </a:solidFill>
                <a:ea typeface="黑体" panose="02010600030101010101" pitchFamily="2" charset="-122"/>
              </a:rPr>
              <a:t>总体回归线</a:t>
            </a:r>
            <a:r>
              <a:rPr lang="zh-CN" altLang="en-US" sz="3085" dirty="0"/>
              <a:t>。</a:t>
            </a:r>
            <a:endParaRPr lang="zh-CN" altLang="en-US" sz="30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组合 44035"/>
          <p:cNvGrpSpPr/>
          <p:nvPr/>
        </p:nvGrpSpPr>
        <p:grpSpPr>
          <a:xfrm>
            <a:off x="822385" y="1160396"/>
            <a:ext cx="8569071" cy="5318914"/>
            <a:chOff x="578" y="1244"/>
            <a:chExt cx="4718" cy="2552"/>
          </a:xfrm>
        </p:grpSpPr>
        <p:grpSp>
          <p:nvGrpSpPr>
            <p:cNvPr id="44037" name="组合 44036"/>
            <p:cNvGrpSpPr/>
            <p:nvPr/>
          </p:nvGrpSpPr>
          <p:grpSpPr>
            <a:xfrm>
              <a:off x="578" y="1244"/>
              <a:ext cx="4718" cy="2552"/>
              <a:chOff x="578" y="1244"/>
              <a:chExt cx="4718" cy="2552"/>
            </a:xfrm>
          </p:grpSpPr>
          <p:sp>
            <p:nvSpPr>
              <p:cNvPr id="44038" name="矩形 44037"/>
              <p:cNvSpPr/>
              <p:nvPr/>
            </p:nvSpPr>
            <p:spPr>
              <a:xfrm>
                <a:off x="578" y="1244"/>
                <a:ext cx="4718" cy="25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39" name="矩形 44038"/>
              <p:cNvSpPr/>
              <p:nvPr/>
            </p:nvSpPr>
            <p:spPr>
              <a:xfrm>
                <a:off x="1658" y="1453"/>
                <a:ext cx="3351" cy="16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40" name="矩形 44039"/>
              <p:cNvSpPr/>
              <p:nvPr/>
            </p:nvSpPr>
            <p:spPr>
              <a:xfrm>
                <a:off x="1658" y="1453"/>
                <a:ext cx="3351" cy="1690"/>
              </a:xfrm>
              <a:prstGeom prst="rect">
                <a:avLst/>
              </a:prstGeom>
              <a:noFill/>
              <a:ln w="15875" cap="flat" cmpd="sng">
                <a:solidFill>
                  <a:srgbClr val="808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41" name="直接连接符 44040"/>
              <p:cNvSpPr/>
              <p:nvPr/>
            </p:nvSpPr>
            <p:spPr>
              <a:xfrm>
                <a:off x="1658" y="1453"/>
                <a:ext cx="1" cy="1690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2" name="直接连接符 44041"/>
              <p:cNvSpPr/>
              <p:nvPr/>
            </p:nvSpPr>
            <p:spPr>
              <a:xfrm>
                <a:off x="1658" y="3143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3" name="直接连接符 44042"/>
              <p:cNvSpPr/>
              <p:nvPr/>
            </p:nvSpPr>
            <p:spPr>
              <a:xfrm>
                <a:off x="1658" y="2899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4" name="直接连接符 44043"/>
              <p:cNvSpPr/>
              <p:nvPr/>
            </p:nvSpPr>
            <p:spPr>
              <a:xfrm>
                <a:off x="1658" y="2663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5" name="直接连接符 44044"/>
              <p:cNvSpPr/>
              <p:nvPr/>
            </p:nvSpPr>
            <p:spPr>
              <a:xfrm>
                <a:off x="1658" y="2420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6" name="直接连接符 44045"/>
              <p:cNvSpPr/>
              <p:nvPr/>
            </p:nvSpPr>
            <p:spPr>
              <a:xfrm>
                <a:off x="1658" y="2176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7" name="直接连接符 44046"/>
              <p:cNvSpPr/>
              <p:nvPr/>
            </p:nvSpPr>
            <p:spPr>
              <a:xfrm>
                <a:off x="1658" y="1932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8" name="直接连接符 44047"/>
              <p:cNvSpPr/>
              <p:nvPr/>
            </p:nvSpPr>
            <p:spPr>
              <a:xfrm>
                <a:off x="1658" y="1697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49" name="直接连接符 44048"/>
              <p:cNvSpPr/>
              <p:nvPr/>
            </p:nvSpPr>
            <p:spPr>
              <a:xfrm>
                <a:off x="1658" y="1453"/>
                <a:ext cx="50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0" name="直接连接符 44049"/>
              <p:cNvSpPr/>
              <p:nvPr/>
            </p:nvSpPr>
            <p:spPr>
              <a:xfrm>
                <a:off x="1658" y="3143"/>
                <a:ext cx="3351" cy="1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1" name="直接连接符 44050"/>
              <p:cNvSpPr/>
              <p:nvPr/>
            </p:nvSpPr>
            <p:spPr>
              <a:xfrm flipV="1">
                <a:off x="1658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2" name="直接连接符 44051"/>
              <p:cNvSpPr/>
              <p:nvPr/>
            </p:nvSpPr>
            <p:spPr>
              <a:xfrm flipV="1">
                <a:off x="2134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3" name="直接连接符 44052"/>
              <p:cNvSpPr/>
              <p:nvPr/>
            </p:nvSpPr>
            <p:spPr>
              <a:xfrm flipV="1">
                <a:off x="2620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4" name="直接连接符 44053"/>
              <p:cNvSpPr/>
              <p:nvPr/>
            </p:nvSpPr>
            <p:spPr>
              <a:xfrm flipV="1">
                <a:off x="3096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5" name="直接连接符 44054"/>
              <p:cNvSpPr/>
              <p:nvPr/>
            </p:nvSpPr>
            <p:spPr>
              <a:xfrm flipV="1">
                <a:off x="3571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6" name="直接连接符 44055"/>
              <p:cNvSpPr/>
              <p:nvPr/>
            </p:nvSpPr>
            <p:spPr>
              <a:xfrm flipV="1">
                <a:off x="4047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7" name="直接连接符 44056"/>
              <p:cNvSpPr/>
              <p:nvPr/>
            </p:nvSpPr>
            <p:spPr>
              <a:xfrm flipV="1">
                <a:off x="4533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8" name="直接连接符 44057"/>
              <p:cNvSpPr/>
              <p:nvPr/>
            </p:nvSpPr>
            <p:spPr>
              <a:xfrm flipV="1">
                <a:off x="5009" y="3099"/>
                <a:ext cx="1" cy="44"/>
              </a:xfrm>
              <a:prstGeom prst="line">
                <a:avLst/>
              </a:prstGeom>
              <a:ln w="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59" name="直接连接符 44058"/>
              <p:cNvSpPr/>
              <p:nvPr/>
            </p:nvSpPr>
            <p:spPr>
              <a:xfrm flipV="1">
                <a:off x="1946" y="2742"/>
                <a:ext cx="287" cy="104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0" name="直接连接符 44059"/>
              <p:cNvSpPr/>
              <p:nvPr/>
            </p:nvSpPr>
            <p:spPr>
              <a:xfrm flipV="1">
                <a:off x="2233" y="2637"/>
                <a:ext cx="288" cy="105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1" name="直接连接符 44060"/>
              <p:cNvSpPr/>
              <p:nvPr/>
            </p:nvSpPr>
            <p:spPr>
              <a:xfrm flipV="1">
                <a:off x="2521" y="2533"/>
                <a:ext cx="287" cy="104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2" name="直接连接符 44061"/>
              <p:cNvSpPr/>
              <p:nvPr/>
            </p:nvSpPr>
            <p:spPr>
              <a:xfrm flipV="1">
                <a:off x="2808" y="2428"/>
                <a:ext cx="288" cy="105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3" name="直接连接符 44062"/>
              <p:cNvSpPr/>
              <p:nvPr/>
            </p:nvSpPr>
            <p:spPr>
              <a:xfrm flipV="1">
                <a:off x="3096" y="2315"/>
                <a:ext cx="287" cy="113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4" name="直接连接符 44063"/>
              <p:cNvSpPr/>
              <p:nvPr/>
            </p:nvSpPr>
            <p:spPr>
              <a:xfrm flipV="1">
                <a:off x="3383" y="2210"/>
                <a:ext cx="288" cy="105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5" name="直接连接符 44064"/>
              <p:cNvSpPr/>
              <p:nvPr/>
            </p:nvSpPr>
            <p:spPr>
              <a:xfrm flipV="1">
                <a:off x="3671" y="2106"/>
                <a:ext cx="287" cy="104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6" name="直接连接符 44065"/>
              <p:cNvSpPr/>
              <p:nvPr/>
            </p:nvSpPr>
            <p:spPr>
              <a:xfrm flipV="1">
                <a:off x="3958" y="2001"/>
                <a:ext cx="288" cy="105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7" name="直接连接符 44066"/>
              <p:cNvSpPr/>
              <p:nvPr/>
            </p:nvSpPr>
            <p:spPr>
              <a:xfrm flipV="1">
                <a:off x="4246" y="1897"/>
                <a:ext cx="287" cy="104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068" name="任意多边形 44067"/>
              <p:cNvSpPr/>
              <p:nvPr/>
            </p:nvSpPr>
            <p:spPr>
              <a:xfrm>
                <a:off x="1916" y="2846"/>
                <a:ext cx="59" cy="53"/>
              </a:xfrm>
              <a:custGeom>
                <a:avLst/>
                <a:gdLst/>
                <a:ahLst/>
                <a:cxnLst/>
                <a:rect l="0" t="0" r="0" b="0"/>
                <a:pathLst>
                  <a:path w="59" h="53">
                    <a:moveTo>
                      <a:pt x="30" y="0"/>
                    </a:moveTo>
                    <a:lnTo>
                      <a:pt x="59" y="27"/>
                    </a:lnTo>
                    <a:lnTo>
                      <a:pt x="30" y="53"/>
                    </a:lnTo>
                    <a:lnTo>
                      <a:pt x="0" y="27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69" name="任意多边形 44068"/>
              <p:cNvSpPr/>
              <p:nvPr/>
            </p:nvSpPr>
            <p:spPr>
              <a:xfrm>
                <a:off x="2203" y="2812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0" name="任意多边形 44069"/>
              <p:cNvSpPr/>
              <p:nvPr/>
            </p:nvSpPr>
            <p:spPr>
              <a:xfrm>
                <a:off x="2491" y="2698"/>
                <a:ext cx="59" cy="53"/>
              </a:xfrm>
              <a:custGeom>
                <a:avLst/>
                <a:gdLst/>
                <a:ahLst/>
                <a:cxnLst/>
                <a:rect l="0" t="0" r="0" b="0"/>
                <a:pathLst>
                  <a:path w="59" h="53">
                    <a:moveTo>
                      <a:pt x="30" y="0"/>
                    </a:moveTo>
                    <a:lnTo>
                      <a:pt x="59" y="26"/>
                    </a:lnTo>
                    <a:lnTo>
                      <a:pt x="30" y="53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1" name="任意多边形 44070"/>
              <p:cNvSpPr/>
              <p:nvPr/>
            </p:nvSpPr>
            <p:spPr>
              <a:xfrm>
                <a:off x="2778" y="2620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2" name="任意多边形 44071"/>
              <p:cNvSpPr/>
              <p:nvPr/>
            </p:nvSpPr>
            <p:spPr>
              <a:xfrm>
                <a:off x="3066" y="2507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3" name="任意多边形 44072"/>
              <p:cNvSpPr/>
              <p:nvPr/>
            </p:nvSpPr>
            <p:spPr>
              <a:xfrm>
                <a:off x="3353" y="2437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4" name="任意多边形 44073"/>
              <p:cNvSpPr/>
              <p:nvPr/>
            </p:nvSpPr>
            <p:spPr>
              <a:xfrm>
                <a:off x="3641" y="2324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5" name="任意多边形 44074"/>
              <p:cNvSpPr/>
              <p:nvPr/>
            </p:nvSpPr>
            <p:spPr>
              <a:xfrm>
                <a:off x="3928" y="2210"/>
                <a:ext cx="60" cy="53"/>
              </a:xfrm>
              <a:custGeom>
                <a:avLst/>
                <a:gdLst/>
                <a:ahLst/>
                <a:cxnLst/>
                <a:rect l="0" t="0" r="0" b="0"/>
                <a:pathLst>
                  <a:path w="60" h="53">
                    <a:moveTo>
                      <a:pt x="30" y="0"/>
                    </a:moveTo>
                    <a:lnTo>
                      <a:pt x="60" y="27"/>
                    </a:lnTo>
                    <a:lnTo>
                      <a:pt x="30" y="53"/>
                    </a:lnTo>
                    <a:lnTo>
                      <a:pt x="0" y="27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6" name="任意多边形 44075"/>
              <p:cNvSpPr/>
              <p:nvPr/>
            </p:nvSpPr>
            <p:spPr>
              <a:xfrm>
                <a:off x="4216" y="2106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7" name="任意多边形 44076"/>
              <p:cNvSpPr/>
              <p:nvPr/>
            </p:nvSpPr>
            <p:spPr>
              <a:xfrm>
                <a:off x="4503" y="2010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26"/>
                    </a:lnTo>
                    <a:lnTo>
                      <a:pt x="30" y="52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8" name="矩形 44077"/>
              <p:cNvSpPr/>
              <p:nvPr/>
            </p:nvSpPr>
            <p:spPr>
              <a:xfrm>
                <a:off x="1916" y="2829"/>
                <a:ext cx="59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79" name="矩形 44078"/>
              <p:cNvSpPr/>
              <p:nvPr/>
            </p:nvSpPr>
            <p:spPr>
              <a:xfrm>
                <a:off x="2203" y="2759"/>
                <a:ext cx="60" cy="53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0" name="矩形 44079"/>
              <p:cNvSpPr/>
              <p:nvPr/>
            </p:nvSpPr>
            <p:spPr>
              <a:xfrm>
                <a:off x="2491" y="2672"/>
                <a:ext cx="59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1" name="矩形 44080"/>
              <p:cNvSpPr/>
              <p:nvPr/>
            </p:nvSpPr>
            <p:spPr>
              <a:xfrm>
                <a:off x="2778" y="2585"/>
                <a:ext cx="60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2" name="矩形 44081"/>
              <p:cNvSpPr/>
              <p:nvPr/>
            </p:nvSpPr>
            <p:spPr>
              <a:xfrm>
                <a:off x="3066" y="2481"/>
                <a:ext cx="59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3" name="矩形 44082"/>
              <p:cNvSpPr/>
              <p:nvPr/>
            </p:nvSpPr>
            <p:spPr>
              <a:xfrm>
                <a:off x="3353" y="2420"/>
                <a:ext cx="60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4" name="矩形 44083"/>
              <p:cNvSpPr/>
              <p:nvPr/>
            </p:nvSpPr>
            <p:spPr>
              <a:xfrm>
                <a:off x="3641" y="2280"/>
                <a:ext cx="59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5" name="矩形 44084"/>
              <p:cNvSpPr/>
              <p:nvPr/>
            </p:nvSpPr>
            <p:spPr>
              <a:xfrm>
                <a:off x="3928" y="2176"/>
                <a:ext cx="60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6" name="矩形 44085"/>
              <p:cNvSpPr/>
              <p:nvPr/>
            </p:nvSpPr>
            <p:spPr>
              <a:xfrm>
                <a:off x="4216" y="2089"/>
                <a:ext cx="59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7" name="矩形 44086"/>
              <p:cNvSpPr/>
              <p:nvPr/>
            </p:nvSpPr>
            <p:spPr>
              <a:xfrm>
                <a:off x="4503" y="1993"/>
                <a:ext cx="60" cy="52"/>
              </a:xfrm>
              <a:prstGeom prst="rect">
                <a:avLst/>
              </a:prstGeom>
              <a:noFill/>
              <a:ln w="15875" cap="flat" cmpd="sng">
                <a:solidFill>
                  <a:srgbClr val="FF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8" name="椭圆 44087"/>
              <p:cNvSpPr/>
              <p:nvPr/>
            </p:nvSpPr>
            <p:spPr>
              <a:xfrm>
                <a:off x="1916" y="2812"/>
                <a:ext cx="59" cy="52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89" name="椭圆 44088"/>
              <p:cNvSpPr/>
              <p:nvPr/>
            </p:nvSpPr>
            <p:spPr>
              <a:xfrm>
                <a:off x="2203" y="2724"/>
                <a:ext cx="60" cy="53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0" name="椭圆 44089"/>
              <p:cNvSpPr/>
              <p:nvPr/>
            </p:nvSpPr>
            <p:spPr>
              <a:xfrm>
                <a:off x="2491" y="2672"/>
                <a:ext cx="59" cy="52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1" name="椭圆 44090"/>
              <p:cNvSpPr/>
              <p:nvPr/>
            </p:nvSpPr>
            <p:spPr>
              <a:xfrm>
                <a:off x="2778" y="2568"/>
                <a:ext cx="60" cy="52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2" name="椭圆 44091"/>
              <p:cNvSpPr/>
              <p:nvPr/>
            </p:nvSpPr>
            <p:spPr>
              <a:xfrm>
                <a:off x="3066" y="2454"/>
                <a:ext cx="59" cy="53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3" name="椭圆 44092"/>
              <p:cNvSpPr/>
              <p:nvPr/>
            </p:nvSpPr>
            <p:spPr>
              <a:xfrm>
                <a:off x="3353" y="2367"/>
                <a:ext cx="60" cy="53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4" name="椭圆 44093"/>
              <p:cNvSpPr/>
              <p:nvPr/>
            </p:nvSpPr>
            <p:spPr>
              <a:xfrm>
                <a:off x="3641" y="2271"/>
                <a:ext cx="59" cy="53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5" name="椭圆 44094"/>
              <p:cNvSpPr/>
              <p:nvPr/>
            </p:nvSpPr>
            <p:spPr>
              <a:xfrm>
                <a:off x="3928" y="2132"/>
                <a:ext cx="60" cy="52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6" name="椭圆 44095"/>
              <p:cNvSpPr/>
              <p:nvPr/>
            </p:nvSpPr>
            <p:spPr>
              <a:xfrm>
                <a:off x="4216" y="2062"/>
                <a:ext cx="59" cy="53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7" name="椭圆 44096"/>
              <p:cNvSpPr/>
              <p:nvPr/>
            </p:nvSpPr>
            <p:spPr>
              <a:xfrm>
                <a:off x="4503" y="1897"/>
                <a:ext cx="60" cy="52"/>
              </a:xfrm>
              <a:prstGeom prst="ellipse">
                <a:avLst/>
              </a:pr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8" name="任意多边形 44097"/>
              <p:cNvSpPr/>
              <p:nvPr/>
            </p:nvSpPr>
            <p:spPr>
              <a:xfrm>
                <a:off x="1916" y="2812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099" name="任意多边形 44098"/>
              <p:cNvSpPr/>
              <p:nvPr/>
            </p:nvSpPr>
            <p:spPr>
              <a:xfrm>
                <a:off x="2203" y="2707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0" name="任意多边形 44099"/>
              <p:cNvSpPr/>
              <p:nvPr/>
            </p:nvSpPr>
            <p:spPr>
              <a:xfrm>
                <a:off x="2491" y="2646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1" name="任意多边形 44100"/>
              <p:cNvSpPr/>
              <p:nvPr/>
            </p:nvSpPr>
            <p:spPr>
              <a:xfrm>
                <a:off x="2778" y="2559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2" name="任意多边形 44101"/>
              <p:cNvSpPr/>
              <p:nvPr/>
            </p:nvSpPr>
            <p:spPr>
              <a:xfrm>
                <a:off x="3066" y="2446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3" name="任意多边形 44102"/>
              <p:cNvSpPr/>
              <p:nvPr/>
            </p:nvSpPr>
            <p:spPr>
              <a:xfrm>
                <a:off x="3353" y="2350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4" name="任意多边形 44103"/>
              <p:cNvSpPr/>
              <p:nvPr/>
            </p:nvSpPr>
            <p:spPr>
              <a:xfrm>
                <a:off x="3641" y="2245"/>
                <a:ext cx="59" cy="53"/>
              </a:xfrm>
              <a:custGeom>
                <a:avLst/>
                <a:gdLst/>
                <a:ahLst/>
                <a:cxnLst/>
                <a:rect l="0" t="0" r="0" b="0"/>
                <a:pathLst>
                  <a:path w="59" h="53">
                    <a:moveTo>
                      <a:pt x="30" y="0"/>
                    </a:moveTo>
                    <a:lnTo>
                      <a:pt x="59" y="53"/>
                    </a:lnTo>
                    <a:lnTo>
                      <a:pt x="0" y="53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5" name="任意多边形 44104"/>
              <p:cNvSpPr/>
              <p:nvPr/>
            </p:nvSpPr>
            <p:spPr>
              <a:xfrm>
                <a:off x="3928" y="2115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6" name="任意多边形 44105"/>
              <p:cNvSpPr/>
              <p:nvPr/>
            </p:nvSpPr>
            <p:spPr>
              <a:xfrm>
                <a:off x="4216" y="2019"/>
                <a:ext cx="59" cy="52"/>
              </a:xfrm>
              <a:custGeom>
                <a:avLst/>
                <a:gdLst/>
                <a:ahLst/>
                <a:cxnLst/>
                <a:rect l="0" t="0" r="0" b="0"/>
                <a:pathLst>
                  <a:path w="59" h="52">
                    <a:moveTo>
                      <a:pt x="30" y="0"/>
                    </a:moveTo>
                    <a:lnTo>
                      <a:pt x="59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7" name="任意多边形 44106"/>
              <p:cNvSpPr/>
              <p:nvPr/>
            </p:nvSpPr>
            <p:spPr>
              <a:xfrm>
                <a:off x="4503" y="1845"/>
                <a:ext cx="60" cy="52"/>
              </a:xfrm>
              <a:custGeom>
                <a:avLst/>
                <a:gdLst/>
                <a:ahLst/>
                <a:cxnLst/>
                <a:rect l="0" t="0" r="0" b="0"/>
                <a:pathLst>
                  <a:path w="60" h="52">
                    <a:moveTo>
                      <a:pt x="30" y="0"/>
                    </a:moveTo>
                    <a:lnTo>
                      <a:pt x="60" y="5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8" name="矩形 44107"/>
              <p:cNvSpPr/>
              <p:nvPr/>
            </p:nvSpPr>
            <p:spPr>
              <a:xfrm>
                <a:off x="2193" y="2655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09" name="直接连接符 44108"/>
              <p:cNvSpPr/>
              <p:nvPr/>
            </p:nvSpPr>
            <p:spPr>
              <a:xfrm flipH="1" flipV="1">
                <a:off x="2203" y="2663"/>
                <a:ext cx="30" cy="27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0" name="直接连接符 44109"/>
              <p:cNvSpPr/>
              <p:nvPr/>
            </p:nvSpPr>
            <p:spPr>
              <a:xfrm>
                <a:off x="2233" y="2690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1" name="直接连接符 44110"/>
              <p:cNvSpPr/>
              <p:nvPr/>
            </p:nvSpPr>
            <p:spPr>
              <a:xfrm flipH="1">
                <a:off x="2203" y="2690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2" name="直接连接符 44111"/>
              <p:cNvSpPr/>
              <p:nvPr/>
            </p:nvSpPr>
            <p:spPr>
              <a:xfrm flipV="1">
                <a:off x="2233" y="2663"/>
                <a:ext cx="30" cy="27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3" name="直接连接符 44112"/>
              <p:cNvSpPr/>
              <p:nvPr/>
            </p:nvSpPr>
            <p:spPr>
              <a:xfrm flipV="1">
                <a:off x="2233" y="2663"/>
                <a:ext cx="1" cy="27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4" name="直接连接符 44113"/>
              <p:cNvSpPr/>
              <p:nvPr/>
            </p:nvSpPr>
            <p:spPr>
              <a:xfrm>
                <a:off x="2233" y="2690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5" name="矩形 44114"/>
              <p:cNvSpPr/>
              <p:nvPr/>
            </p:nvSpPr>
            <p:spPr>
              <a:xfrm>
                <a:off x="2481" y="2620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16" name="直接连接符 44115"/>
              <p:cNvSpPr/>
              <p:nvPr/>
            </p:nvSpPr>
            <p:spPr>
              <a:xfrm flipH="1" flipV="1">
                <a:off x="2491" y="2629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7" name="直接连接符 44116"/>
              <p:cNvSpPr/>
              <p:nvPr/>
            </p:nvSpPr>
            <p:spPr>
              <a:xfrm>
                <a:off x="2521" y="2655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8" name="直接连接符 44117"/>
              <p:cNvSpPr/>
              <p:nvPr/>
            </p:nvSpPr>
            <p:spPr>
              <a:xfrm flipH="1">
                <a:off x="2491" y="2655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19" name="直接连接符 44118"/>
              <p:cNvSpPr/>
              <p:nvPr/>
            </p:nvSpPr>
            <p:spPr>
              <a:xfrm flipV="1">
                <a:off x="2521" y="2629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0" name="直接连接符 44119"/>
              <p:cNvSpPr/>
              <p:nvPr/>
            </p:nvSpPr>
            <p:spPr>
              <a:xfrm flipV="1">
                <a:off x="2521" y="2629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1" name="直接连接符 44120"/>
              <p:cNvSpPr/>
              <p:nvPr/>
            </p:nvSpPr>
            <p:spPr>
              <a:xfrm>
                <a:off x="2521" y="2655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2" name="矩形 44121"/>
              <p:cNvSpPr/>
              <p:nvPr/>
            </p:nvSpPr>
            <p:spPr>
              <a:xfrm>
                <a:off x="2768" y="2524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23" name="直接连接符 44122"/>
              <p:cNvSpPr/>
              <p:nvPr/>
            </p:nvSpPr>
            <p:spPr>
              <a:xfrm flipH="1" flipV="1">
                <a:off x="2778" y="2533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4" name="直接连接符 44123"/>
              <p:cNvSpPr/>
              <p:nvPr/>
            </p:nvSpPr>
            <p:spPr>
              <a:xfrm>
                <a:off x="2808" y="2559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5" name="直接连接符 44124"/>
              <p:cNvSpPr/>
              <p:nvPr/>
            </p:nvSpPr>
            <p:spPr>
              <a:xfrm flipH="1">
                <a:off x="2778" y="2559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6" name="直接连接符 44125"/>
              <p:cNvSpPr/>
              <p:nvPr/>
            </p:nvSpPr>
            <p:spPr>
              <a:xfrm flipV="1">
                <a:off x="2808" y="2533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7" name="直接连接符 44126"/>
              <p:cNvSpPr/>
              <p:nvPr/>
            </p:nvSpPr>
            <p:spPr>
              <a:xfrm flipV="1">
                <a:off x="2808" y="2533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8" name="直接连接符 44127"/>
              <p:cNvSpPr/>
              <p:nvPr/>
            </p:nvSpPr>
            <p:spPr>
              <a:xfrm>
                <a:off x="2808" y="2559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29" name="矩形 44128"/>
              <p:cNvSpPr/>
              <p:nvPr/>
            </p:nvSpPr>
            <p:spPr>
              <a:xfrm>
                <a:off x="3056" y="2428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30" name="直接连接符 44129"/>
              <p:cNvSpPr/>
              <p:nvPr/>
            </p:nvSpPr>
            <p:spPr>
              <a:xfrm flipH="1" flipV="1">
                <a:off x="3066" y="2437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1" name="直接连接符 44130"/>
              <p:cNvSpPr/>
              <p:nvPr/>
            </p:nvSpPr>
            <p:spPr>
              <a:xfrm>
                <a:off x="3096" y="2463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2" name="直接连接符 44131"/>
              <p:cNvSpPr/>
              <p:nvPr/>
            </p:nvSpPr>
            <p:spPr>
              <a:xfrm flipH="1">
                <a:off x="3066" y="2463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3" name="直接连接符 44132"/>
              <p:cNvSpPr/>
              <p:nvPr/>
            </p:nvSpPr>
            <p:spPr>
              <a:xfrm flipV="1">
                <a:off x="3096" y="2437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4" name="直接连接符 44133"/>
              <p:cNvSpPr/>
              <p:nvPr/>
            </p:nvSpPr>
            <p:spPr>
              <a:xfrm flipV="1">
                <a:off x="3096" y="2437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5" name="直接连接符 44134"/>
              <p:cNvSpPr/>
              <p:nvPr/>
            </p:nvSpPr>
            <p:spPr>
              <a:xfrm>
                <a:off x="3096" y="2463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6" name="矩形 44135"/>
              <p:cNvSpPr/>
              <p:nvPr/>
            </p:nvSpPr>
            <p:spPr>
              <a:xfrm>
                <a:off x="3343" y="2315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37" name="直接连接符 44136"/>
              <p:cNvSpPr/>
              <p:nvPr/>
            </p:nvSpPr>
            <p:spPr>
              <a:xfrm flipH="1" flipV="1">
                <a:off x="3353" y="2324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8" name="直接连接符 44137"/>
              <p:cNvSpPr/>
              <p:nvPr/>
            </p:nvSpPr>
            <p:spPr>
              <a:xfrm>
                <a:off x="3383" y="2350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39" name="直接连接符 44138"/>
              <p:cNvSpPr/>
              <p:nvPr/>
            </p:nvSpPr>
            <p:spPr>
              <a:xfrm flipH="1">
                <a:off x="3353" y="2350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0" name="直接连接符 44139"/>
              <p:cNvSpPr/>
              <p:nvPr/>
            </p:nvSpPr>
            <p:spPr>
              <a:xfrm flipV="1">
                <a:off x="3383" y="2324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1" name="直接连接符 44140"/>
              <p:cNvSpPr/>
              <p:nvPr/>
            </p:nvSpPr>
            <p:spPr>
              <a:xfrm flipV="1">
                <a:off x="3383" y="2324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2" name="直接连接符 44141"/>
              <p:cNvSpPr/>
              <p:nvPr/>
            </p:nvSpPr>
            <p:spPr>
              <a:xfrm>
                <a:off x="3383" y="2350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3" name="矩形 44142"/>
              <p:cNvSpPr/>
              <p:nvPr/>
            </p:nvSpPr>
            <p:spPr>
              <a:xfrm>
                <a:off x="3631" y="2219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44" name="直接连接符 44143"/>
              <p:cNvSpPr/>
              <p:nvPr/>
            </p:nvSpPr>
            <p:spPr>
              <a:xfrm flipH="1" flipV="1">
                <a:off x="3641" y="2228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5" name="直接连接符 44144"/>
              <p:cNvSpPr/>
              <p:nvPr/>
            </p:nvSpPr>
            <p:spPr>
              <a:xfrm>
                <a:off x="3671" y="2254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6" name="直接连接符 44145"/>
              <p:cNvSpPr/>
              <p:nvPr/>
            </p:nvSpPr>
            <p:spPr>
              <a:xfrm flipH="1">
                <a:off x="3641" y="2254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7" name="直接连接符 44146"/>
              <p:cNvSpPr/>
              <p:nvPr/>
            </p:nvSpPr>
            <p:spPr>
              <a:xfrm flipV="1">
                <a:off x="3671" y="2228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8" name="直接连接符 44147"/>
              <p:cNvSpPr/>
              <p:nvPr/>
            </p:nvSpPr>
            <p:spPr>
              <a:xfrm flipV="1">
                <a:off x="3671" y="2228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49" name="直接连接符 44148"/>
              <p:cNvSpPr/>
              <p:nvPr/>
            </p:nvSpPr>
            <p:spPr>
              <a:xfrm>
                <a:off x="3671" y="2254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0" name="矩形 44149"/>
              <p:cNvSpPr/>
              <p:nvPr/>
            </p:nvSpPr>
            <p:spPr>
              <a:xfrm>
                <a:off x="3918" y="2089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51" name="直接连接符 44150"/>
              <p:cNvSpPr/>
              <p:nvPr/>
            </p:nvSpPr>
            <p:spPr>
              <a:xfrm flipH="1" flipV="1">
                <a:off x="3928" y="2097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2" name="直接连接符 44151"/>
              <p:cNvSpPr/>
              <p:nvPr/>
            </p:nvSpPr>
            <p:spPr>
              <a:xfrm>
                <a:off x="3958" y="2123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3" name="直接连接符 44152"/>
              <p:cNvSpPr/>
              <p:nvPr/>
            </p:nvSpPr>
            <p:spPr>
              <a:xfrm flipH="1">
                <a:off x="3928" y="2123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4" name="直接连接符 44153"/>
              <p:cNvSpPr/>
              <p:nvPr/>
            </p:nvSpPr>
            <p:spPr>
              <a:xfrm flipV="1">
                <a:off x="3958" y="2097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5" name="直接连接符 44154"/>
              <p:cNvSpPr/>
              <p:nvPr/>
            </p:nvSpPr>
            <p:spPr>
              <a:xfrm flipV="1">
                <a:off x="3958" y="2097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6" name="直接连接符 44155"/>
              <p:cNvSpPr/>
              <p:nvPr/>
            </p:nvSpPr>
            <p:spPr>
              <a:xfrm>
                <a:off x="3958" y="2123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7" name="矩形 44156"/>
              <p:cNvSpPr/>
              <p:nvPr/>
            </p:nvSpPr>
            <p:spPr>
              <a:xfrm>
                <a:off x="4206" y="1975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58" name="直接连接符 44157"/>
              <p:cNvSpPr/>
              <p:nvPr/>
            </p:nvSpPr>
            <p:spPr>
              <a:xfrm flipH="1" flipV="1">
                <a:off x="4216" y="1984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59" name="直接连接符 44158"/>
              <p:cNvSpPr/>
              <p:nvPr/>
            </p:nvSpPr>
            <p:spPr>
              <a:xfrm>
                <a:off x="4246" y="2010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0" name="直接连接符 44159"/>
              <p:cNvSpPr/>
              <p:nvPr/>
            </p:nvSpPr>
            <p:spPr>
              <a:xfrm flipH="1">
                <a:off x="4216" y="2010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1" name="直接连接符 44160"/>
              <p:cNvSpPr/>
              <p:nvPr/>
            </p:nvSpPr>
            <p:spPr>
              <a:xfrm flipV="1">
                <a:off x="4246" y="1984"/>
                <a:ext cx="29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2" name="直接连接符 44161"/>
              <p:cNvSpPr/>
              <p:nvPr/>
            </p:nvSpPr>
            <p:spPr>
              <a:xfrm flipV="1">
                <a:off x="4246" y="1984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3" name="直接连接符 44162"/>
              <p:cNvSpPr/>
              <p:nvPr/>
            </p:nvSpPr>
            <p:spPr>
              <a:xfrm>
                <a:off x="4246" y="2010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4" name="矩形 44163"/>
              <p:cNvSpPr/>
              <p:nvPr/>
            </p:nvSpPr>
            <p:spPr>
              <a:xfrm>
                <a:off x="4493" y="1723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65" name="直接连接符 44164"/>
              <p:cNvSpPr/>
              <p:nvPr/>
            </p:nvSpPr>
            <p:spPr>
              <a:xfrm flipH="1" flipV="1">
                <a:off x="4503" y="1731"/>
                <a:ext cx="30" cy="27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6" name="直接连接符 44165"/>
              <p:cNvSpPr/>
              <p:nvPr/>
            </p:nvSpPr>
            <p:spPr>
              <a:xfrm>
                <a:off x="4533" y="1758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7" name="直接连接符 44166"/>
              <p:cNvSpPr/>
              <p:nvPr/>
            </p:nvSpPr>
            <p:spPr>
              <a:xfrm flipH="1">
                <a:off x="4503" y="1758"/>
                <a:ext cx="30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8" name="直接连接符 44167"/>
              <p:cNvSpPr/>
              <p:nvPr/>
            </p:nvSpPr>
            <p:spPr>
              <a:xfrm flipV="1">
                <a:off x="4533" y="1731"/>
                <a:ext cx="30" cy="27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69" name="直接连接符 44168"/>
              <p:cNvSpPr/>
              <p:nvPr/>
            </p:nvSpPr>
            <p:spPr>
              <a:xfrm flipV="1">
                <a:off x="4533" y="1731"/>
                <a:ext cx="1" cy="27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70" name="直接连接符 44169"/>
              <p:cNvSpPr/>
              <p:nvPr/>
            </p:nvSpPr>
            <p:spPr>
              <a:xfrm>
                <a:off x="4533" y="1758"/>
                <a:ext cx="1" cy="26"/>
              </a:xfrm>
              <a:prstGeom prst="line">
                <a:avLst/>
              </a:prstGeom>
              <a:ln w="1587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71" name="椭圆 44170"/>
              <p:cNvSpPr/>
              <p:nvPr/>
            </p:nvSpPr>
            <p:spPr>
              <a:xfrm>
                <a:off x="2203" y="2646"/>
                <a:ext cx="60" cy="52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2" name="椭圆 44171"/>
              <p:cNvSpPr/>
              <p:nvPr/>
            </p:nvSpPr>
            <p:spPr>
              <a:xfrm>
                <a:off x="2491" y="2611"/>
                <a:ext cx="59" cy="52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3" name="椭圆 44172"/>
              <p:cNvSpPr/>
              <p:nvPr/>
            </p:nvSpPr>
            <p:spPr>
              <a:xfrm>
                <a:off x="2778" y="2515"/>
                <a:ext cx="60" cy="53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4" name="椭圆 44173"/>
              <p:cNvSpPr/>
              <p:nvPr/>
            </p:nvSpPr>
            <p:spPr>
              <a:xfrm>
                <a:off x="3066" y="2402"/>
                <a:ext cx="59" cy="52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5" name="椭圆 44174"/>
              <p:cNvSpPr/>
              <p:nvPr/>
            </p:nvSpPr>
            <p:spPr>
              <a:xfrm>
                <a:off x="3353" y="2306"/>
                <a:ext cx="60" cy="53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6" name="椭圆 44175"/>
              <p:cNvSpPr/>
              <p:nvPr/>
            </p:nvSpPr>
            <p:spPr>
              <a:xfrm>
                <a:off x="3641" y="2210"/>
                <a:ext cx="59" cy="53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7" name="椭圆 44176"/>
              <p:cNvSpPr/>
              <p:nvPr/>
            </p:nvSpPr>
            <p:spPr>
              <a:xfrm>
                <a:off x="3928" y="2062"/>
                <a:ext cx="60" cy="53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8" name="椭圆 44177"/>
              <p:cNvSpPr/>
              <p:nvPr/>
            </p:nvSpPr>
            <p:spPr>
              <a:xfrm>
                <a:off x="4216" y="1914"/>
                <a:ext cx="59" cy="53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79" name="椭圆 44178"/>
              <p:cNvSpPr/>
              <p:nvPr/>
            </p:nvSpPr>
            <p:spPr>
              <a:xfrm>
                <a:off x="4503" y="1731"/>
                <a:ext cx="60" cy="53"/>
              </a:xfrm>
              <a:prstGeom prst="ellipse">
                <a:avLst/>
              </a:prstGeom>
              <a:noFill/>
              <a:ln w="158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80" name="矩形 44179"/>
              <p:cNvSpPr/>
              <p:nvPr/>
            </p:nvSpPr>
            <p:spPr>
              <a:xfrm>
                <a:off x="2481" y="2585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81" name="直接连接符 44180"/>
              <p:cNvSpPr/>
              <p:nvPr/>
            </p:nvSpPr>
            <p:spPr>
              <a:xfrm flipV="1">
                <a:off x="2521" y="2594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2" name="直接连接符 44181"/>
              <p:cNvSpPr/>
              <p:nvPr/>
            </p:nvSpPr>
            <p:spPr>
              <a:xfrm>
                <a:off x="2521" y="2620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3" name="直接连接符 44182"/>
              <p:cNvSpPr/>
              <p:nvPr/>
            </p:nvSpPr>
            <p:spPr>
              <a:xfrm flipH="1">
                <a:off x="2491" y="2620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4" name="直接连接符 44183"/>
              <p:cNvSpPr/>
              <p:nvPr/>
            </p:nvSpPr>
            <p:spPr>
              <a:xfrm>
                <a:off x="2521" y="2620"/>
                <a:ext cx="29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5" name="矩形 44184"/>
              <p:cNvSpPr/>
              <p:nvPr/>
            </p:nvSpPr>
            <p:spPr>
              <a:xfrm>
                <a:off x="2768" y="2498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86" name="直接连接符 44185"/>
              <p:cNvSpPr/>
              <p:nvPr/>
            </p:nvSpPr>
            <p:spPr>
              <a:xfrm flipV="1">
                <a:off x="2808" y="2507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7" name="直接连接符 44186"/>
              <p:cNvSpPr/>
              <p:nvPr/>
            </p:nvSpPr>
            <p:spPr>
              <a:xfrm>
                <a:off x="2808" y="2533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8" name="直接连接符 44187"/>
              <p:cNvSpPr/>
              <p:nvPr/>
            </p:nvSpPr>
            <p:spPr>
              <a:xfrm flipH="1">
                <a:off x="2778" y="2533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89" name="直接连接符 44188"/>
              <p:cNvSpPr/>
              <p:nvPr/>
            </p:nvSpPr>
            <p:spPr>
              <a:xfrm>
                <a:off x="2808" y="2533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0" name="矩形 44189"/>
              <p:cNvSpPr/>
              <p:nvPr/>
            </p:nvSpPr>
            <p:spPr>
              <a:xfrm>
                <a:off x="3056" y="2385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91" name="直接连接符 44190"/>
              <p:cNvSpPr/>
              <p:nvPr/>
            </p:nvSpPr>
            <p:spPr>
              <a:xfrm flipV="1">
                <a:off x="3096" y="2393"/>
                <a:ext cx="1" cy="27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2" name="直接连接符 44191"/>
              <p:cNvSpPr/>
              <p:nvPr/>
            </p:nvSpPr>
            <p:spPr>
              <a:xfrm>
                <a:off x="3096" y="2420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3" name="直接连接符 44192"/>
              <p:cNvSpPr/>
              <p:nvPr/>
            </p:nvSpPr>
            <p:spPr>
              <a:xfrm flipH="1">
                <a:off x="3066" y="2420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4" name="直接连接符 44193"/>
              <p:cNvSpPr/>
              <p:nvPr/>
            </p:nvSpPr>
            <p:spPr>
              <a:xfrm>
                <a:off x="3096" y="2420"/>
                <a:ext cx="29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5" name="矩形 44194"/>
              <p:cNvSpPr/>
              <p:nvPr/>
            </p:nvSpPr>
            <p:spPr>
              <a:xfrm>
                <a:off x="3343" y="2298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196" name="直接连接符 44195"/>
              <p:cNvSpPr/>
              <p:nvPr/>
            </p:nvSpPr>
            <p:spPr>
              <a:xfrm flipV="1">
                <a:off x="3383" y="2306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7" name="直接连接符 44196"/>
              <p:cNvSpPr/>
              <p:nvPr/>
            </p:nvSpPr>
            <p:spPr>
              <a:xfrm>
                <a:off x="3383" y="2332"/>
                <a:ext cx="1" cy="27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8" name="直接连接符 44197"/>
              <p:cNvSpPr/>
              <p:nvPr/>
            </p:nvSpPr>
            <p:spPr>
              <a:xfrm flipH="1">
                <a:off x="3353" y="2332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199" name="直接连接符 44198"/>
              <p:cNvSpPr/>
              <p:nvPr/>
            </p:nvSpPr>
            <p:spPr>
              <a:xfrm>
                <a:off x="3383" y="2332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0" name="矩形 44199"/>
              <p:cNvSpPr/>
              <p:nvPr/>
            </p:nvSpPr>
            <p:spPr>
              <a:xfrm>
                <a:off x="3631" y="2176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01" name="直接连接符 44200"/>
              <p:cNvSpPr/>
              <p:nvPr/>
            </p:nvSpPr>
            <p:spPr>
              <a:xfrm flipV="1">
                <a:off x="3671" y="2184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2" name="直接连接符 44201"/>
              <p:cNvSpPr/>
              <p:nvPr/>
            </p:nvSpPr>
            <p:spPr>
              <a:xfrm>
                <a:off x="3671" y="2210"/>
                <a:ext cx="1" cy="27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3" name="直接连接符 44202"/>
              <p:cNvSpPr/>
              <p:nvPr/>
            </p:nvSpPr>
            <p:spPr>
              <a:xfrm flipH="1">
                <a:off x="3641" y="2210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4" name="直接连接符 44203"/>
              <p:cNvSpPr/>
              <p:nvPr/>
            </p:nvSpPr>
            <p:spPr>
              <a:xfrm>
                <a:off x="3671" y="2210"/>
                <a:ext cx="29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5" name="矩形 44204"/>
              <p:cNvSpPr/>
              <p:nvPr/>
            </p:nvSpPr>
            <p:spPr>
              <a:xfrm>
                <a:off x="3918" y="2028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06" name="直接连接符 44205"/>
              <p:cNvSpPr/>
              <p:nvPr/>
            </p:nvSpPr>
            <p:spPr>
              <a:xfrm flipV="1">
                <a:off x="3958" y="2036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7" name="直接连接符 44206"/>
              <p:cNvSpPr/>
              <p:nvPr/>
            </p:nvSpPr>
            <p:spPr>
              <a:xfrm>
                <a:off x="3958" y="2062"/>
                <a:ext cx="1" cy="27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8" name="直接连接符 44207"/>
              <p:cNvSpPr/>
              <p:nvPr/>
            </p:nvSpPr>
            <p:spPr>
              <a:xfrm flipH="1">
                <a:off x="3928" y="2062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09" name="直接连接符 44208"/>
              <p:cNvSpPr/>
              <p:nvPr/>
            </p:nvSpPr>
            <p:spPr>
              <a:xfrm>
                <a:off x="3958" y="2062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10" name="矩形 44209"/>
              <p:cNvSpPr/>
              <p:nvPr/>
            </p:nvSpPr>
            <p:spPr>
              <a:xfrm>
                <a:off x="4206" y="1879"/>
                <a:ext cx="99" cy="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11" name="直接连接符 44210"/>
              <p:cNvSpPr/>
              <p:nvPr/>
            </p:nvSpPr>
            <p:spPr>
              <a:xfrm flipV="1">
                <a:off x="4246" y="1888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12" name="直接连接符 44211"/>
              <p:cNvSpPr/>
              <p:nvPr/>
            </p:nvSpPr>
            <p:spPr>
              <a:xfrm>
                <a:off x="4246" y="1914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13" name="直接连接符 44212"/>
              <p:cNvSpPr/>
              <p:nvPr/>
            </p:nvSpPr>
            <p:spPr>
              <a:xfrm flipH="1">
                <a:off x="4216" y="1914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14" name="直接连接符 44213"/>
              <p:cNvSpPr/>
              <p:nvPr/>
            </p:nvSpPr>
            <p:spPr>
              <a:xfrm>
                <a:off x="4246" y="1914"/>
                <a:ext cx="29" cy="1"/>
              </a:xfrm>
              <a:prstGeom prst="line">
                <a:avLst/>
              </a:prstGeom>
              <a:ln w="15875" cap="flat" cmpd="sng">
                <a:solidFill>
                  <a:srgbClr val="008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15" name="矩形 44214"/>
              <p:cNvSpPr/>
              <p:nvPr/>
            </p:nvSpPr>
            <p:spPr>
              <a:xfrm>
                <a:off x="2521" y="2594"/>
                <a:ext cx="39" cy="17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16" name="矩形 44215"/>
              <p:cNvSpPr/>
              <p:nvPr/>
            </p:nvSpPr>
            <p:spPr>
              <a:xfrm>
                <a:off x="2808" y="2507"/>
                <a:ext cx="40" cy="17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17" name="矩形 44216"/>
              <p:cNvSpPr/>
              <p:nvPr/>
            </p:nvSpPr>
            <p:spPr>
              <a:xfrm>
                <a:off x="3096" y="2411"/>
                <a:ext cx="39" cy="17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18" name="矩形 44217"/>
              <p:cNvSpPr/>
              <p:nvPr/>
            </p:nvSpPr>
            <p:spPr>
              <a:xfrm>
                <a:off x="3383" y="2306"/>
                <a:ext cx="40" cy="18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19" name="矩形 44218"/>
              <p:cNvSpPr/>
              <p:nvPr/>
            </p:nvSpPr>
            <p:spPr>
              <a:xfrm>
                <a:off x="3671" y="2184"/>
                <a:ext cx="39" cy="18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20" name="矩形 44219"/>
              <p:cNvSpPr/>
              <p:nvPr/>
            </p:nvSpPr>
            <p:spPr>
              <a:xfrm>
                <a:off x="3958" y="2028"/>
                <a:ext cx="40" cy="17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21" name="矩形 44220"/>
              <p:cNvSpPr/>
              <p:nvPr/>
            </p:nvSpPr>
            <p:spPr>
              <a:xfrm>
                <a:off x="4246" y="1888"/>
                <a:ext cx="39" cy="18"/>
              </a:xfrm>
              <a:prstGeom prst="rect">
                <a:avLst/>
              </a:prstGeom>
              <a:noFill/>
              <a:ln w="1587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22" name="矩形 44221"/>
              <p:cNvSpPr/>
              <p:nvPr/>
            </p:nvSpPr>
            <p:spPr>
              <a:xfrm>
                <a:off x="2481" y="2550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23" name="直接连接符 44222"/>
              <p:cNvSpPr/>
              <p:nvPr/>
            </p:nvSpPr>
            <p:spPr>
              <a:xfrm flipV="1">
                <a:off x="2521" y="2559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24" name="直接连接符 44223"/>
              <p:cNvSpPr/>
              <p:nvPr/>
            </p:nvSpPr>
            <p:spPr>
              <a:xfrm>
                <a:off x="2521" y="2585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25" name="直接连接符 44224"/>
              <p:cNvSpPr/>
              <p:nvPr/>
            </p:nvSpPr>
            <p:spPr>
              <a:xfrm flipH="1">
                <a:off x="2491" y="2585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26" name="直接连接符 44225"/>
              <p:cNvSpPr/>
              <p:nvPr/>
            </p:nvSpPr>
            <p:spPr>
              <a:xfrm>
                <a:off x="2521" y="2585"/>
                <a:ext cx="29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27" name="矩形 44226"/>
              <p:cNvSpPr/>
              <p:nvPr/>
            </p:nvSpPr>
            <p:spPr>
              <a:xfrm>
                <a:off x="2768" y="2463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28" name="直接连接符 44227"/>
              <p:cNvSpPr/>
              <p:nvPr/>
            </p:nvSpPr>
            <p:spPr>
              <a:xfrm flipV="1">
                <a:off x="2808" y="2472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29" name="直接连接符 44228"/>
              <p:cNvSpPr/>
              <p:nvPr/>
            </p:nvSpPr>
            <p:spPr>
              <a:xfrm>
                <a:off x="2808" y="2498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0" name="直接连接符 44229"/>
              <p:cNvSpPr/>
              <p:nvPr/>
            </p:nvSpPr>
            <p:spPr>
              <a:xfrm flipH="1">
                <a:off x="2778" y="2498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1" name="直接连接符 44230"/>
              <p:cNvSpPr/>
              <p:nvPr/>
            </p:nvSpPr>
            <p:spPr>
              <a:xfrm>
                <a:off x="2808" y="2498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2" name="矩形 44231"/>
              <p:cNvSpPr/>
              <p:nvPr/>
            </p:nvSpPr>
            <p:spPr>
              <a:xfrm>
                <a:off x="3056" y="2350"/>
                <a:ext cx="99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  <p:sp>
            <p:nvSpPr>
              <p:cNvPr id="44233" name="直接连接符 44232"/>
              <p:cNvSpPr/>
              <p:nvPr/>
            </p:nvSpPr>
            <p:spPr>
              <a:xfrm flipV="1">
                <a:off x="3096" y="2359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4" name="直接连接符 44233"/>
              <p:cNvSpPr/>
              <p:nvPr/>
            </p:nvSpPr>
            <p:spPr>
              <a:xfrm>
                <a:off x="3096" y="2385"/>
                <a:ext cx="1" cy="26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5" name="直接连接符 44234"/>
              <p:cNvSpPr/>
              <p:nvPr/>
            </p:nvSpPr>
            <p:spPr>
              <a:xfrm flipH="1">
                <a:off x="3066" y="2385"/>
                <a:ext cx="30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6" name="直接连接符 44235"/>
              <p:cNvSpPr/>
              <p:nvPr/>
            </p:nvSpPr>
            <p:spPr>
              <a:xfrm>
                <a:off x="3096" y="2385"/>
                <a:ext cx="29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237" name="矩形 44236"/>
              <p:cNvSpPr/>
              <p:nvPr/>
            </p:nvSpPr>
            <p:spPr>
              <a:xfrm>
                <a:off x="3343" y="2263"/>
                <a:ext cx="100" cy="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2315"/>
              </a:p>
            </p:txBody>
          </p:sp>
        </p:grpSp>
        <p:sp>
          <p:nvSpPr>
            <p:cNvPr id="44238" name="直接连接符 44237"/>
            <p:cNvSpPr/>
            <p:nvPr/>
          </p:nvSpPr>
          <p:spPr>
            <a:xfrm flipV="1">
              <a:off x="3383" y="2271"/>
              <a:ext cx="1" cy="27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39" name="直接连接符 44238"/>
            <p:cNvSpPr/>
            <p:nvPr/>
          </p:nvSpPr>
          <p:spPr>
            <a:xfrm>
              <a:off x="3383" y="2298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0" name="直接连接符 44239"/>
            <p:cNvSpPr/>
            <p:nvPr/>
          </p:nvSpPr>
          <p:spPr>
            <a:xfrm flipH="1">
              <a:off x="3353" y="2298"/>
              <a:ext cx="30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1" name="直接连接符 44240"/>
            <p:cNvSpPr/>
            <p:nvPr/>
          </p:nvSpPr>
          <p:spPr>
            <a:xfrm>
              <a:off x="3383" y="2298"/>
              <a:ext cx="30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2" name="矩形 44241"/>
            <p:cNvSpPr/>
            <p:nvPr/>
          </p:nvSpPr>
          <p:spPr>
            <a:xfrm>
              <a:off x="3631" y="2132"/>
              <a:ext cx="99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43" name="直接连接符 44242"/>
            <p:cNvSpPr/>
            <p:nvPr/>
          </p:nvSpPr>
          <p:spPr>
            <a:xfrm flipV="1">
              <a:off x="3671" y="2141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4" name="直接连接符 44243"/>
            <p:cNvSpPr/>
            <p:nvPr/>
          </p:nvSpPr>
          <p:spPr>
            <a:xfrm>
              <a:off x="3671" y="2167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5" name="直接连接符 44244"/>
            <p:cNvSpPr/>
            <p:nvPr/>
          </p:nvSpPr>
          <p:spPr>
            <a:xfrm flipH="1">
              <a:off x="3641" y="2167"/>
              <a:ext cx="30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6" name="直接连接符 44245"/>
            <p:cNvSpPr/>
            <p:nvPr/>
          </p:nvSpPr>
          <p:spPr>
            <a:xfrm>
              <a:off x="3671" y="2167"/>
              <a:ext cx="29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7" name="矩形 44246"/>
            <p:cNvSpPr/>
            <p:nvPr/>
          </p:nvSpPr>
          <p:spPr>
            <a:xfrm>
              <a:off x="3918" y="1984"/>
              <a:ext cx="100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48" name="直接连接符 44247"/>
            <p:cNvSpPr/>
            <p:nvPr/>
          </p:nvSpPr>
          <p:spPr>
            <a:xfrm flipV="1">
              <a:off x="3958" y="1993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49" name="直接连接符 44248"/>
            <p:cNvSpPr/>
            <p:nvPr/>
          </p:nvSpPr>
          <p:spPr>
            <a:xfrm>
              <a:off x="3958" y="2019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0" name="直接连接符 44249"/>
            <p:cNvSpPr/>
            <p:nvPr/>
          </p:nvSpPr>
          <p:spPr>
            <a:xfrm flipH="1">
              <a:off x="3928" y="2019"/>
              <a:ext cx="30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1" name="直接连接符 44250"/>
            <p:cNvSpPr/>
            <p:nvPr/>
          </p:nvSpPr>
          <p:spPr>
            <a:xfrm>
              <a:off x="3958" y="2019"/>
              <a:ext cx="30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2" name="矩形 44251"/>
            <p:cNvSpPr/>
            <p:nvPr/>
          </p:nvSpPr>
          <p:spPr>
            <a:xfrm>
              <a:off x="4206" y="1836"/>
              <a:ext cx="99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53" name="直接连接符 44252"/>
            <p:cNvSpPr/>
            <p:nvPr/>
          </p:nvSpPr>
          <p:spPr>
            <a:xfrm flipV="1">
              <a:off x="4246" y="1845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4" name="直接连接符 44253"/>
            <p:cNvSpPr/>
            <p:nvPr/>
          </p:nvSpPr>
          <p:spPr>
            <a:xfrm>
              <a:off x="4246" y="1871"/>
              <a:ext cx="1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5" name="直接连接符 44254"/>
            <p:cNvSpPr/>
            <p:nvPr/>
          </p:nvSpPr>
          <p:spPr>
            <a:xfrm flipH="1">
              <a:off x="4216" y="1871"/>
              <a:ext cx="30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6" name="直接连接符 44255"/>
            <p:cNvSpPr/>
            <p:nvPr/>
          </p:nvSpPr>
          <p:spPr>
            <a:xfrm>
              <a:off x="4246" y="1871"/>
              <a:ext cx="29" cy="1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57" name="任意多边形 44256"/>
            <p:cNvSpPr/>
            <p:nvPr/>
          </p:nvSpPr>
          <p:spPr>
            <a:xfrm>
              <a:off x="2491" y="2541"/>
              <a:ext cx="59" cy="53"/>
            </a:xfrm>
            <a:custGeom>
              <a:avLst/>
              <a:gdLst/>
              <a:ahLst/>
              <a:cxnLst/>
              <a:rect l="0" t="0" r="0" b="0"/>
              <a:pathLst>
                <a:path w="59" h="53">
                  <a:moveTo>
                    <a:pt x="30" y="0"/>
                  </a:moveTo>
                  <a:lnTo>
                    <a:pt x="59" y="27"/>
                  </a:lnTo>
                  <a:lnTo>
                    <a:pt x="30" y="53"/>
                  </a:lnTo>
                  <a:lnTo>
                    <a:pt x="0" y="2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58" name="任意多边形 44257"/>
            <p:cNvSpPr/>
            <p:nvPr/>
          </p:nvSpPr>
          <p:spPr>
            <a:xfrm>
              <a:off x="2778" y="2454"/>
              <a:ext cx="60" cy="53"/>
            </a:xfrm>
            <a:custGeom>
              <a:avLst/>
              <a:gdLst/>
              <a:ahLst/>
              <a:cxnLst/>
              <a:rect l="0" t="0" r="0" b="0"/>
              <a:pathLst>
                <a:path w="60" h="53">
                  <a:moveTo>
                    <a:pt x="30" y="0"/>
                  </a:moveTo>
                  <a:lnTo>
                    <a:pt x="60" y="27"/>
                  </a:lnTo>
                  <a:lnTo>
                    <a:pt x="30" y="53"/>
                  </a:lnTo>
                  <a:lnTo>
                    <a:pt x="0" y="27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59" name="任意多边形 44258"/>
            <p:cNvSpPr/>
            <p:nvPr/>
          </p:nvSpPr>
          <p:spPr>
            <a:xfrm>
              <a:off x="3066" y="2359"/>
              <a:ext cx="59" cy="52"/>
            </a:xfrm>
            <a:custGeom>
              <a:avLst/>
              <a:gdLst/>
              <a:ahLst/>
              <a:cxnLst/>
              <a:rect l="0" t="0" r="0" b="0"/>
              <a:pathLst>
                <a:path w="59" h="52">
                  <a:moveTo>
                    <a:pt x="30" y="0"/>
                  </a:moveTo>
                  <a:lnTo>
                    <a:pt x="59" y="26"/>
                  </a:lnTo>
                  <a:lnTo>
                    <a:pt x="30" y="52"/>
                  </a:lnTo>
                  <a:lnTo>
                    <a:pt x="0" y="26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0" name="任意多边形 44259"/>
            <p:cNvSpPr/>
            <p:nvPr/>
          </p:nvSpPr>
          <p:spPr>
            <a:xfrm>
              <a:off x="3353" y="2263"/>
              <a:ext cx="60" cy="52"/>
            </a:xfrm>
            <a:custGeom>
              <a:avLst/>
              <a:gdLst/>
              <a:ahLst/>
              <a:cxnLst/>
              <a:rect l="0" t="0" r="0" b="0"/>
              <a:pathLst>
                <a:path w="60" h="52">
                  <a:moveTo>
                    <a:pt x="30" y="0"/>
                  </a:moveTo>
                  <a:lnTo>
                    <a:pt x="60" y="26"/>
                  </a:lnTo>
                  <a:lnTo>
                    <a:pt x="30" y="52"/>
                  </a:lnTo>
                  <a:lnTo>
                    <a:pt x="0" y="26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1" name="任意多边形 44260"/>
            <p:cNvSpPr/>
            <p:nvPr/>
          </p:nvSpPr>
          <p:spPr>
            <a:xfrm>
              <a:off x="3641" y="2132"/>
              <a:ext cx="59" cy="52"/>
            </a:xfrm>
            <a:custGeom>
              <a:avLst/>
              <a:gdLst/>
              <a:ahLst/>
              <a:cxnLst/>
              <a:rect l="0" t="0" r="0" b="0"/>
              <a:pathLst>
                <a:path w="59" h="52">
                  <a:moveTo>
                    <a:pt x="30" y="0"/>
                  </a:moveTo>
                  <a:lnTo>
                    <a:pt x="59" y="26"/>
                  </a:lnTo>
                  <a:lnTo>
                    <a:pt x="30" y="52"/>
                  </a:lnTo>
                  <a:lnTo>
                    <a:pt x="0" y="26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2" name="任意多边形 44261"/>
            <p:cNvSpPr/>
            <p:nvPr/>
          </p:nvSpPr>
          <p:spPr>
            <a:xfrm>
              <a:off x="3928" y="1984"/>
              <a:ext cx="60" cy="52"/>
            </a:xfrm>
            <a:custGeom>
              <a:avLst/>
              <a:gdLst/>
              <a:ahLst/>
              <a:cxnLst/>
              <a:rect l="0" t="0" r="0" b="0"/>
              <a:pathLst>
                <a:path w="60" h="52">
                  <a:moveTo>
                    <a:pt x="30" y="0"/>
                  </a:moveTo>
                  <a:lnTo>
                    <a:pt x="60" y="26"/>
                  </a:lnTo>
                  <a:lnTo>
                    <a:pt x="30" y="52"/>
                  </a:lnTo>
                  <a:lnTo>
                    <a:pt x="0" y="26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3" name="矩形 44262"/>
            <p:cNvSpPr/>
            <p:nvPr/>
          </p:nvSpPr>
          <p:spPr>
            <a:xfrm>
              <a:off x="2491" y="2533"/>
              <a:ext cx="59" cy="52"/>
            </a:xfrm>
            <a:prstGeom prst="rect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4" name="矩形 44263"/>
            <p:cNvSpPr/>
            <p:nvPr/>
          </p:nvSpPr>
          <p:spPr>
            <a:xfrm>
              <a:off x="2778" y="2437"/>
              <a:ext cx="60" cy="52"/>
            </a:xfrm>
            <a:prstGeom prst="rect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5" name="矩形 44264"/>
            <p:cNvSpPr/>
            <p:nvPr/>
          </p:nvSpPr>
          <p:spPr>
            <a:xfrm>
              <a:off x="3066" y="2341"/>
              <a:ext cx="59" cy="52"/>
            </a:xfrm>
            <a:prstGeom prst="rect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6" name="矩形 44265"/>
            <p:cNvSpPr/>
            <p:nvPr/>
          </p:nvSpPr>
          <p:spPr>
            <a:xfrm>
              <a:off x="3353" y="2245"/>
              <a:ext cx="60" cy="53"/>
            </a:xfrm>
            <a:prstGeom prst="rect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7" name="矩形 44266"/>
            <p:cNvSpPr/>
            <p:nvPr/>
          </p:nvSpPr>
          <p:spPr>
            <a:xfrm>
              <a:off x="3641" y="2106"/>
              <a:ext cx="59" cy="52"/>
            </a:xfrm>
            <a:prstGeom prst="rect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8" name="任意多边形 44267"/>
            <p:cNvSpPr/>
            <p:nvPr/>
          </p:nvSpPr>
          <p:spPr>
            <a:xfrm>
              <a:off x="2778" y="2428"/>
              <a:ext cx="60" cy="53"/>
            </a:xfrm>
            <a:custGeom>
              <a:avLst/>
              <a:gdLst/>
              <a:ahLst/>
              <a:cxnLst/>
              <a:rect l="0" t="0" r="0" b="0"/>
              <a:pathLst>
                <a:path w="60" h="53">
                  <a:moveTo>
                    <a:pt x="30" y="0"/>
                  </a:moveTo>
                  <a:lnTo>
                    <a:pt x="60" y="53"/>
                  </a:lnTo>
                  <a:lnTo>
                    <a:pt x="0" y="53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69" name="任意多边形 44268"/>
            <p:cNvSpPr/>
            <p:nvPr/>
          </p:nvSpPr>
          <p:spPr>
            <a:xfrm>
              <a:off x="3066" y="2324"/>
              <a:ext cx="59" cy="52"/>
            </a:xfrm>
            <a:custGeom>
              <a:avLst/>
              <a:gdLst/>
              <a:ahLst/>
              <a:cxnLst/>
              <a:rect l="0" t="0" r="0" b="0"/>
              <a:pathLst>
                <a:path w="59" h="52">
                  <a:moveTo>
                    <a:pt x="30" y="0"/>
                  </a:moveTo>
                  <a:lnTo>
                    <a:pt x="59" y="52"/>
                  </a:lnTo>
                  <a:lnTo>
                    <a:pt x="0" y="52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70" name="任意多边形 44269"/>
            <p:cNvSpPr/>
            <p:nvPr/>
          </p:nvSpPr>
          <p:spPr>
            <a:xfrm>
              <a:off x="3353" y="2210"/>
              <a:ext cx="60" cy="53"/>
            </a:xfrm>
            <a:custGeom>
              <a:avLst/>
              <a:gdLst/>
              <a:ahLst/>
              <a:cxnLst/>
              <a:rect l="0" t="0" r="0" b="0"/>
              <a:pathLst>
                <a:path w="60" h="53">
                  <a:moveTo>
                    <a:pt x="30" y="0"/>
                  </a:moveTo>
                  <a:lnTo>
                    <a:pt x="60" y="53"/>
                  </a:lnTo>
                  <a:lnTo>
                    <a:pt x="0" y="53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71" name="任意多边形 44270"/>
            <p:cNvSpPr/>
            <p:nvPr/>
          </p:nvSpPr>
          <p:spPr>
            <a:xfrm>
              <a:off x="3641" y="2097"/>
              <a:ext cx="59" cy="52"/>
            </a:xfrm>
            <a:custGeom>
              <a:avLst/>
              <a:gdLst/>
              <a:ahLst/>
              <a:cxnLst/>
              <a:rect l="0" t="0" r="0" b="0"/>
              <a:pathLst>
                <a:path w="59" h="52">
                  <a:moveTo>
                    <a:pt x="30" y="0"/>
                  </a:moveTo>
                  <a:lnTo>
                    <a:pt x="59" y="52"/>
                  </a:lnTo>
                  <a:lnTo>
                    <a:pt x="0" y="52"/>
                  </a:lnTo>
                  <a:lnTo>
                    <a:pt x="30" y="0"/>
                  </a:lnTo>
                  <a:close/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72" name="矩形 44271"/>
            <p:cNvSpPr/>
            <p:nvPr/>
          </p:nvSpPr>
          <p:spPr>
            <a:xfrm>
              <a:off x="2768" y="2393"/>
              <a:ext cx="100" cy="8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73" name="直接连接符 44272"/>
            <p:cNvSpPr/>
            <p:nvPr/>
          </p:nvSpPr>
          <p:spPr>
            <a:xfrm flipH="1" flipV="1">
              <a:off x="2778" y="2402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74" name="直接连接符 44273"/>
            <p:cNvSpPr/>
            <p:nvPr/>
          </p:nvSpPr>
          <p:spPr>
            <a:xfrm>
              <a:off x="2808" y="2428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75" name="直接连接符 44274"/>
            <p:cNvSpPr/>
            <p:nvPr/>
          </p:nvSpPr>
          <p:spPr>
            <a:xfrm flipH="1">
              <a:off x="2778" y="2428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76" name="直接连接符 44275"/>
            <p:cNvSpPr/>
            <p:nvPr/>
          </p:nvSpPr>
          <p:spPr>
            <a:xfrm flipV="1">
              <a:off x="2808" y="2402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77" name="矩形 44276"/>
            <p:cNvSpPr/>
            <p:nvPr/>
          </p:nvSpPr>
          <p:spPr>
            <a:xfrm>
              <a:off x="3056" y="2280"/>
              <a:ext cx="99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78" name="直接连接符 44277"/>
            <p:cNvSpPr/>
            <p:nvPr/>
          </p:nvSpPr>
          <p:spPr>
            <a:xfrm flipH="1" flipV="1">
              <a:off x="3066" y="2289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79" name="直接连接符 44278"/>
            <p:cNvSpPr/>
            <p:nvPr/>
          </p:nvSpPr>
          <p:spPr>
            <a:xfrm>
              <a:off x="3096" y="2315"/>
              <a:ext cx="29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0" name="直接连接符 44279"/>
            <p:cNvSpPr/>
            <p:nvPr/>
          </p:nvSpPr>
          <p:spPr>
            <a:xfrm flipH="1">
              <a:off x="3066" y="2315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1" name="直接连接符 44280"/>
            <p:cNvSpPr/>
            <p:nvPr/>
          </p:nvSpPr>
          <p:spPr>
            <a:xfrm flipV="1">
              <a:off x="3096" y="2289"/>
              <a:ext cx="29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2" name="矩形 44281"/>
            <p:cNvSpPr/>
            <p:nvPr/>
          </p:nvSpPr>
          <p:spPr>
            <a:xfrm>
              <a:off x="3343" y="2167"/>
              <a:ext cx="100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83" name="直接连接符 44282"/>
            <p:cNvSpPr/>
            <p:nvPr/>
          </p:nvSpPr>
          <p:spPr>
            <a:xfrm flipH="1" flipV="1">
              <a:off x="3353" y="2176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4" name="直接连接符 44283"/>
            <p:cNvSpPr/>
            <p:nvPr/>
          </p:nvSpPr>
          <p:spPr>
            <a:xfrm>
              <a:off x="3383" y="2202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5" name="直接连接符 44284"/>
            <p:cNvSpPr/>
            <p:nvPr/>
          </p:nvSpPr>
          <p:spPr>
            <a:xfrm flipH="1">
              <a:off x="3353" y="2202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6" name="直接连接符 44285"/>
            <p:cNvSpPr/>
            <p:nvPr/>
          </p:nvSpPr>
          <p:spPr>
            <a:xfrm flipV="1">
              <a:off x="3383" y="2176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7" name="矩形 44286"/>
            <p:cNvSpPr/>
            <p:nvPr/>
          </p:nvSpPr>
          <p:spPr>
            <a:xfrm>
              <a:off x="3631" y="2045"/>
              <a:ext cx="99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88" name="直接连接符 44287"/>
            <p:cNvSpPr/>
            <p:nvPr/>
          </p:nvSpPr>
          <p:spPr>
            <a:xfrm flipH="1" flipV="1">
              <a:off x="3641" y="2054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89" name="直接连接符 44288"/>
            <p:cNvSpPr/>
            <p:nvPr/>
          </p:nvSpPr>
          <p:spPr>
            <a:xfrm>
              <a:off x="3671" y="2080"/>
              <a:ext cx="29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0" name="直接连接符 44289"/>
            <p:cNvSpPr/>
            <p:nvPr/>
          </p:nvSpPr>
          <p:spPr>
            <a:xfrm flipH="1">
              <a:off x="3641" y="2080"/>
              <a:ext cx="30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1" name="直接连接符 44290"/>
            <p:cNvSpPr/>
            <p:nvPr/>
          </p:nvSpPr>
          <p:spPr>
            <a:xfrm flipV="1">
              <a:off x="3671" y="2054"/>
              <a:ext cx="29" cy="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2" name="矩形 44291"/>
            <p:cNvSpPr/>
            <p:nvPr/>
          </p:nvSpPr>
          <p:spPr>
            <a:xfrm>
              <a:off x="3343" y="2141"/>
              <a:ext cx="100" cy="8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293" name="直接连接符 44292"/>
            <p:cNvSpPr/>
            <p:nvPr/>
          </p:nvSpPr>
          <p:spPr>
            <a:xfrm flipH="1" flipV="1">
              <a:off x="3353" y="2149"/>
              <a:ext cx="30" cy="27"/>
            </a:xfrm>
            <a:prstGeom prst="line">
              <a:avLst/>
            </a:prstGeom>
            <a:ln w="15875" cap="flat" cmpd="sng">
              <a:solidFill>
                <a:srgbClr val="FF99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4" name="直接连接符 44293"/>
            <p:cNvSpPr/>
            <p:nvPr/>
          </p:nvSpPr>
          <p:spPr>
            <a:xfrm>
              <a:off x="3383" y="2176"/>
              <a:ext cx="30" cy="26"/>
            </a:xfrm>
            <a:prstGeom prst="line">
              <a:avLst/>
            </a:prstGeom>
            <a:ln w="15875" cap="flat" cmpd="sng">
              <a:solidFill>
                <a:srgbClr val="FF99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5" name="直接连接符 44294"/>
            <p:cNvSpPr/>
            <p:nvPr/>
          </p:nvSpPr>
          <p:spPr>
            <a:xfrm flipH="1">
              <a:off x="3353" y="2176"/>
              <a:ext cx="30" cy="26"/>
            </a:xfrm>
            <a:prstGeom prst="line">
              <a:avLst/>
            </a:prstGeom>
            <a:ln w="15875" cap="flat" cmpd="sng">
              <a:solidFill>
                <a:srgbClr val="FF99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6" name="直接连接符 44295"/>
            <p:cNvSpPr/>
            <p:nvPr/>
          </p:nvSpPr>
          <p:spPr>
            <a:xfrm flipV="1">
              <a:off x="3383" y="2149"/>
              <a:ext cx="30" cy="27"/>
            </a:xfrm>
            <a:prstGeom prst="line">
              <a:avLst/>
            </a:prstGeom>
            <a:ln w="15875" cap="flat" cmpd="sng">
              <a:solidFill>
                <a:srgbClr val="FF99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7" name="直接连接符 44296"/>
            <p:cNvSpPr/>
            <p:nvPr/>
          </p:nvSpPr>
          <p:spPr>
            <a:xfrm flipV="1">
              <a:off x="3383" y="2149"/>
              <a:ext cx="1" cy="27"/>
            </a:xfrm>
            <a:prstGeom prst="line">
              <a:avLst/>
            </a:prstGeom>
            <a:ln w="15875" cap="flat" cmpd="sng">
              <a:solidFill>
                <a:srgbClr val="FF99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8" name="直接连接符 44297"/>
            <p:cNvSpPr/>
            <p:nvPr/>
          </p:nvSpPr>
          <p:spPr>
            <a:xfrm>
              <a:off x="3383" y="2176"/>
              <a:ext cx="1" cy="26"/>
            </a:xfrm>
            <a:prstGeom prst="line">
              <a:avLst/>
            </a:prstGeom>
            <a:ln w="15875" cap="flat" cmpd="sng">
              <a:solidFill>
                <a:srgbClr val="FF99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299" name="椭圆 44298"/>
            <p:cNvSpPr/>
            <p:nvPr/>
          </p:nvSpPr>
          <p:spPr>
            <a:xfrm>
              <a:off x="1916" y="2820"/>
              <a:ext cx="59" cy="53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0" name="椭圆 44299"/>
            <p:cNvSpPr/>
            <p:nvPr/>
          </p:nvSpPr>
          <p:spPr>
            <a:xfrm>
              <a:off x="2203" y="2716"/>
              <a:ext cx="60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1" name="椭圆 44300"/>
            <p:cNvSpPr/>
            <p:nvPr/>
          </p:nvSpPr>
          <p:spPr>
            <a:xfrm>
              <a:off x="2491" y="2611"/>
              <a:ext cx="59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2" name="椭圆 44301"/>
            <p:cNvSpPr/>
            <p:nvPr/>
          </p:nvSpPr>
          <p:spPr>
            <a:xfrm>
              <a:off x="2778" y="2507"/>
              <a:ext cx="60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3" name="椭圆 44302"/>
            <p:cNvSpPr/>
            <p:nvPr/>
          </p:nvSpPr>
          <p:spPr>
            <a:xfrm>
              <a:off x="3066" y="2402"/>
              <a:ext cx="59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4" name="椭圆 44303"/>
            <p:cNvSpPr/>
            <p:nvPr/>
          </p:nvSpPr>
          <p:spPr>
            <a:xfrm>
              <a:off x="3353" y="2289"/>
              <a:ext cx="60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5" name="椭圆 44304"/>
            <p:cNvSpPr/>
            <p:nvPr/>
          </p:nvSpPr>
          <p:spPr>
            <a:xfrm>
              <a:off x="3641" y="2184"/>
              <a:ext cx="59" cy="53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6" name="椭圆 44305"/>
            <p:cNvSpPr/>
            <p:nvPr/>
          </p:nvSpPr>
          <p:spPr>
            <a:xfrm>
              <a:off x="3928" y="2080"/>
              <a:ext cx="60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7" name="椭圆 44306"/>
            <p:cNvSpPr/>
            <p:nvPr/>
          </p:nvSpPr>
          <p:spPr>
            <a:xfrm>
              <a:off x="4216" y="1975"/>
              <a:ext cx="59" cy="53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8" name="椭圆 44307"/>
            <p:cNvSpPr/>
            <p:nvPr/>
          </p:nvSpPr>
          <p:spPr>
            <a:xfrm>
              <a:off x="4503" y="1871"/>
              <a:ext cx="60" cy="52"/>
            </a:xfrm>
            <a:prstGeom prst="ellipse">
              <a:avLst/>
            </a:prstGeom>
            <a:noFill/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4309" name="矩形 44308"/>
            <p:cNvSpPr/>
            <p:nvPr/>
          </p:nvSpPr>
          <p:spPr>
            <a:xfrm>
              <a:off x="1460" y="3064"/>
              <a:ext cx="66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0" name="矩形 44309"/>
            <p:cNvSpPr/>
            <p:nvPr/>
          </p:nvSpPr>
          <p:spPr>
            <a:xfrm>
              <a:off x="1301" y="2820"/>
              <a:ext cx="197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1" name="矩形 44310"/>
            <p:cNvSpPr/>
            <p:nvPr/>
          </p:nvSpPr>
          <p:spPr>
            <a:xfrm>
              <a:off x="1222" y="2585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2" name="矩形 44311"/>
            <p:cNvSpPr/>
            <p:nvPr/>
          </p:nvSpPr>
          <p:spPr>
            <a:xfrm>
              <a:off x="1222" y="2340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3" name="矩形 44312"/>
            <p:cNvSpPr/>
            <p:nvPr/>
          </p:nvSpPr>
          <p:spPr>
            <a:xfrm>
              <a:off x="1222" y="2097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4" name="矩形 44313"/>
            <p:cNvSpPr/>
            <p:nvPr/>
          </p:nvSpPr>
          <p:spPr>
            <a:xfrm>
              <a:off x="1222" y="185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5" name="矩形 44314"/>
            <p:cNvSpPr/>
            <p:nvPr/>
          </p:nvSpPr>
          <p:spPr>
            <a:xfrm>
              <a:off x="1222" y="1618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6" name="矩形 44315"/>
            <p:cNvSpPr/>
            <p:nvPr/>
          </p:nvSpPr>
          <p:spPr>
            <a:xfrm>
              <a:off x="1222" y="1374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7" name="矩形 44316"/>
            <p:cNvSpPr/>
            <p:nvPr/>
          </p:nvSpPr>
          <p:spPr>
            <a:xfrm>
              <a:off x="1539" y="3273"/>
              <a:ext cx="197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8" name="矩形 44317"/>
            <p:cNvSpPr/>
            <p:nvPr/>
          </p:nvSpPr>
          <p:spPr>
            <a:xfrm>
              <a:off x="1975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19" name="矩形 44318"/>
            <p:cNvSpPr/>
            <p:nvPr/>
          </p:nvSpPr>
          <p:spPr>
            <a:xfrm>
              <a:off x="2461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0" name="矩形 44319"/>
            <p:cNvSpPr/>
            <p:nvPr/>
          </p:nvSpPr>
          <p:spPr>
            <a:xfrm>
              <a:off x="2937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1" name="矩形 44320"/>
            <p:cNvSpPr/>
            <p:nvPr/>
          </p:nvSpPr>
          <p:spPr>
            <a:xfrm>
              <a:off x="3413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2" name="矩形 44321"/>
            <p:cNvSpPr/>
            <p:nvPr/>
          </p:nvSpPr>
          <p:spPr>
            <a:xfrm>
              <a:off x="3889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3" name="矩形 44322"/>
            <p:cNvSpPr/>
            <p:nvPr/>
          </p:nvSpPr>
          <p:spPr>
            <a:xfrm>
              <a:off x="4374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4" name="矩形 44323"/>
            <p:cNvSpPr/>
            <p:nvPr/>
          </p:nvSpPr>
          <p:spPr>
            <a:xfrm>
              <a:off x="4850" y="3273"/>
              <a:ext cx="263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4000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5" name="矩形 44324"/>
            <p:cNvSpPr/>
            <p:nvPr/>
          </p:nvSpPr>
          <p:spPr>
            <a:xfrm>
              <a:off x="2540" y="3517"/>
              <a:ext cx="1410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每月可支配收入</a:t>
              </a:r>
              <a:r>
                <a:rPr lang="en-US" altLang="zh-CN" sz="187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（元）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6" name="矩形 44325"/>
            <p:cNvSpPr/>
            <p:nvPr/>
          </p:nvSpPr>
          <p:spPr>
            <a:xfrm>
              <a:off x="865" y="1740"/>
              <a:ext cx="131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每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7" name="矩形 44326"/>
            <p:cNvSpPr/>
            <p:nvPr/>
          </p:nvSpPr>
          <p:spPr>
            <a:xfrm>
              <a:off x="865" y="1906"/>
              <a:ext cx="131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月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8" name="矩形 44327"/>
            <p:cNvSpPr/>
            <p:nvPr/>
          </p:nvSpPr>
          <p:spPr>
            <a:xfrm>
              <a:off x="865" y="2071"/>
              <a:ext cx="131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消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29" name="矩形 44328"/>
            <p:cNvSpPr/>
            <p:nvPr/>
          </p:nvSpPr>
          <p:spPr>
            <a:xfrm>
              <a:off x="865" y="2237"/>
              <a:ext cx="131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费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30" name="矩形 44329"/>
            <p:cNvSpPr/>
            <p:nvPr/>
          </p:nvSpPr>
          <p:spPr>
            <a:xfrm>
              <a:off x="865" y="2402"/>
              <a:ext cx="131" cy="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支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31" name="矩形 44330"/>
            <p:cNvSpPr/>
            <p:nvPr/>
          </p:nvSpPr>
          <p:spPr>
            <a:xfrm>
              <a:off x="865" y="2568"/>
              <a:ext cx="131" cy="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出</a:t>
              </a:r>
              <a:endParaRPr lang="zh-CN" altLang="en-US" sz="1875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/>
              <a:r>
                <a:rPr lang="en-US" altLang="zh-CN" sz="187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332" name="矩形 44331"/>
            <p:cNvSpPr/>
            <p:nvPr/>
          </p:nvSpPr>
          <p:spPr>
            <a:xfrm>
              <a:off x="706" y="2733"/>
              <a:ext cx="394" cy="2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endParaRPr lang="en-US" altLang="zh-CN" sz="1875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/>
              <a:r>
                <a:rPr lang="zh-CN" altLang="en-US" sz="1875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（元）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文本占位符 15372"/>
          <p:cNvSpPr>
            <a:spLocks noGrp="1"/>
          </p:cNvSpPr>
          <p:nvPr>
            <p:ph type="body" idx="1"/>
          </p:nvPr>
        </p:nvSpPr>
        <p:spPr>
          <a:xfrm>
            <a:off x="1139174" y="684336"/>
            <a:ext cx="8413302" cy="246080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dirty="0"/>
              <a:t>在给定解释变量</a:t>
            </a:r>
            <a:r>
              <a:rPr lang="en-US" altLang="zh-CN" sz="3085">
                <a:solidFill>
                  <a:srgbClr val="FF0000"/>
                </a:solidFill>
              </a:rPr>
              <a:t>X</a:t>
            </a:r>
            <a:r>
              <a:rPr lang="en-US" altLang="zh-CN" sz="3085" baseline="-25000">
                <a:solidFill>
                  <a:srgbClr val="FF0000"/>
                </a:solidFill>
              </a:rPr>
              <a:t>i</a:t>
            </a:r>
            <a:r>
              <a:rPr lang="zh-CN" altLang="en-US" sz="3085" dirty="0"/>
              <a:t>条件下被解释变量</a:t>
            </a:r>
            <a:r>
              <a:rPr lang="en-US" altLang="zh-CN" sz="3085">
                <a:solidFill>
                  <a:srgbClr val="FF0000"/>
                </a:solidFill>
              </a:rPr>
              <a:t>Y</a:t>
            </a:r>
            <a:r>
              <a:rPr lang="en-US" altLang="zh-CN" sz="3085" baseline="-25000">
                <a:solidFill>
                  <a:srgbClr val="FF0000"/>
                </a:solidFill>
              </a:rPr>
              <a:t>i</a:t>
            </a:r>
            <a:r>
              <a:rPr lang="zh-CN" altLang="en-US" sz="3085" dirty="0"/>
              <a:t>的期望轨迹称为</a:t>
            </a:r>
            <a:r>
              <a:rPr lang="zh-CN" altLang="en-US" sz="3085" b="1" dirty="0">
                <a:solidFill>
                  <a:srgbClr val="FF0000"/>
                </a:solidFill>
              </a:rPr>
              <a:t>总体回归线</a:t>
            </a:r>
            <a:r>
              <a:rPr lang="zh-CN" altLang="en-US" sz="3085" dirty="0"/>
              <a:t>（</a:t>
            </a:r>
            <a:r>
              <a:rPr lang="en-US" altLang="zh-CN" sz="3085" dirty="0"/>
              <a:t>population regression line</a:t>
            </a:r>
            <a:r>
              <a:rPr lang="zh-CN" altLang="en-US" sz="3085" dirty="0"/>
              <a:t>），或更一般地称为</a:t>
            </a:r>
            <a:r>
              <a:rPr lang="zh-CN" altLang="en-US" sz="3085" b="1" dirty="0">
                <a:solidFill>
                  <a:srgbClr val="FF0000"/>
                </a:solidFill>
              </a:rPr>
              <a:t>总体回归曲线</a:t>
            </a:r>
            <a:r>
              <a:rPr lang="zh-CN" altLang="en-US" sz="3085" dirty="0"/>
              <a:t>（</a:t>
            </a:r>
            <a:r>
              <a:rPr lang="en-US" altLang="zh-CN" sz="3085" dirty="0"/>
              <a:t>population regression curve</a:t>
            </a:r>
            <a:r>
              <a:rPr lang="zh-CN" altLang="en-US" sz="3085" dirty="0"/>
              <a:t>）。</a:t>
            </a:r>
            <a:endParaRPr lang="zh-CN" altLang="en-US" sz="3085" dirty="0">
              <a:solidFill>
                <a:schemeClr val="accent2"/>
              </a:solidFill>
            </a:endParaRPr>
          </a:p>
        </p:txBody>
      </p:sp>
      <p:pic>
        <p:nvPicPr>
          <p:cNvPr id="15379" name="图片 153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61952" y="3939743"/>
            <a:ext cx="3360420" cy="7140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0" name="文本框 15379"/>
          <p:cNvSpPr txBox="1"/>
          <p:nvPr/>
        </p:nvSpPr>
        <p:spPr>
          <a:xfrm>
            <a:off x="1536474" y="4970621"/>
            <a:ext cx="8094761" cy="1032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称为（双变量）</a:t>
            </a:r>
            <a:r>
              <a:rPr lang="zh-CN" altLang="en-US" sz="3085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总体回归函数</a:t>
            </a:r>
            <a:r>
              <a:rPr lang="zh-CN" altLang="en-US" sz="3085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085">
                <a:latin typeface="Times New Roman" panose="02020603050405020304" pitchFamily="18" charset="0"/>
                <a:ea typeface="宋体" panose="02010600030101010101" pitchFamily="2" charset="-122"/>
              </a:rPr>
              <a:t>population regression function</a:t>
            </a:r>
            <a:r>
              <a:rPr lang="en-US" altLang="zh-CN" sz="3085" b="1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3085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PRF</a:t>
            </a:r>
            <a:r>
              <a:rPr lang="zh-CN" altLang="en-US" sz="3085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81" name="文本框 15380"/>
          <p:cNvSpPr txBox="1"/>
          <p:nvPr/>
        </p:nvSpPr>
        <p:spPr>
          <a:xfrm>
            <a:off x="1217935" y="3223903"/>
            <a:ext cx="4620578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har char="•"/>
            </a:pPr>
            <a:r>
              <a:rPr lang="en-US" altLang="zh-CN" sz="3085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相应的函数：</a:t>
            </a:r>
            <a:endParaRPr lang="zh-CN" altLang="en-US" sz="3085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build="p"/>
      <p:bldP spid="15380" grpId="0"/>
      <p:bldP spid="153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24579"/>
          <p:cNvSpPr/>
          <p:nvPr/>
        </p:nvSpPr>
        <p:spPr>
          <a:xfrm>
            <a:off x="1139174" y="843605"/>
            <a:ext cx="8570822" cy="158744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sz="3085" b="1" dirty="0">
                <a:solidFill>
                  <a:schemeClr val="accent2"/>
                </a:solidFill>
                <a:ea typeface="楷体_GB2312" panose="02010609030101010101" pitchFamily="49" charset="-122"/>
              </a:rPr>
              <a:t>含义：</a:t>
            </a:r>
            <a:r>
              <a:rPr lang="zh-CN" altLang="en-US" sz="3085" dirty="0"/>
              <a:t>回归函数（</a:t>
            </a:r>
            <a:r>
              <a:rPr lang="en-US" altLang="zh-CN" sz="3085" dirty="0"/>
              <a:t>PRF</a:t>
            </a:r>
            <a:r>
              <a:rPr lang="zh-CN" altLang="en-US" sz="3085" dirty="0"/>
              <a:t>）说明被解释变量</a:t>
            </a:r>
            <a:r>
              <a:rPr lang="en-US" altLang="zh-CN" sz="3085" dirty="0"/>
              <a:t>Y</a:t>
            </a:r>
            <a:r>
              <a:rPr lang="zh-CN" altLang="en-US" sz="3085" dirty="0"/>
              <a:t>的平均状态（总体条件期望）随解释变量</a:t>
            </a:r>
            <a:r>
              <a:rPr lang="en-US" altLang="zh-CN" sz="3085" dirty="0"/>
              <a:t>X</a:t>
            </a:r>
            <a:r>
              <a:rPr lang="zh-CN" altLang="en-US" sz="3085" dirty="0"/>
              <a:t>变化的规律。</a:t>
            </a:r>
            <a:endParaRPr lang="zh-CN" altLang="en-US" sz="3085" dirty="0">
              <a:solidFill>
                <a:schemeClr val="accent2"/>
              </a:solidFill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1060415" y="2590324"/>
            <a:ext cx="8570821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har char="•"/>
            </a:pPr>
            <a:r>
              <a:rPr lang="en-US" altLang="zh-CN" sz="353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 </a:t>
            </a:r>
            <a:r>
              <a:rPr lang="zh-CN" altLang="en-US" sz="353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函数形式：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可以是线性或非线性的。</a:t>
            </a:r>
            <a:endParaRPr lang="zh-CN" altLang="en-US"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1139174" y="3542443"/>
            <a:ext cx="8485061" cy="1032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har char="•"/>
            </a:pPr>
            <a:r>
              <a:rPr lang="en-US" altLang="zh-CN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3.1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中，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将居民消费支出看成是其可支配收入的线性函数时</a:t>
            </a:r>
            <a:r>
              <a:rPr lang="en-US" altLang="zh-CN" sz="3085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en-US" altLang="zh-CN" sz="3085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085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584" name="图片 2458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85892" y="4732592"/>
            <a:ext cx="4365046" cy="635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5" name="文本框 24584"/>
          <p:cNvSpPr txBox="1"/>
          <p:nvPr/>
        </p:nvSpPr>
        <p:spPr>
          <a:xfrm>
            <a:off x="1139174" y="5448432"/>
            <a:ext cx="8485061" cy="1037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为一</a:t>
            </a:r>
            <a:r>
              <a:rPr lang="zh-CN" altLang="en-US" sz="3085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线性函数。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其中，</a:t>
            </a:r>
            <a:r>
              <a:rPr lang="en-US" altLang="zh-CN" sz="3085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</a:t>
            </a:r>
            <a:r>
              <a:rPr lang="en-US" altLang="zh-CN" sz="3085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3085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 panose="05050102010706020507" pitchFamily="18" charset="2"/>
              </a:rPr>
              <a:t></a:t>
            </a:r>
            <a:r>
              <a:rPr lang="en-US" altLang="zh-CN" sz="3085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是未知参数，称为</a:t>
            </a:r>
            <a:r>
              <a:rPr lang="zh-CN" altLang="en-US" sz="3085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回归系数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085">
                <a:latin typeface="Times New Roman" panose="02020603050405020304" pitchFamily="18" charset="0"/>
                <a:ea typeface="宋体" panose="02010600030101010101" pitchFamily="2" charset="-122"/>
              </a:rPr>
              <a:t>regression coefficients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  <a:endParaRPr lang="zh-CN" altLang="en-US" sz="308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3" grpId="0"/>
      <p:bldP spid="245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6081"/>
          <p:cNvSpPr>
            <a:spLocks noGrp="1"/>
          </p:cNvSpPr>
          <p:nvPr>
            <p:ph type="title"/>
          </p:nvPr>
        </p:nvSpPr>
        <p:spPr>
          <a:xfrm>
            <a:off x="1242244" y="108223"/>
            <a:ext cx="8569071" cy="714089"/>
          </a:xfrm>
        </p:spPr>
        <p:txBody>
          <a:bodyPr anchor="ctr"/>
          <a:lstStyle/>
          <a:p>
            <a:r>
              <a:rPr lang="zh-CN" altLang="en-US" sz="3530" b="1" dirty="0">
                <a:solidFill>
                  <a:srgbClr val="FF0000"/>
                </a:solidFill>
                <a:ea typeface="楷体_GB2312" panose="02010609030101010101" pitchFamily="49" charset="-122"/>
              </a:rPr>
              <a:t>三、随机扰动项</a:t>
            </a:r>
            <a:endParaRPr lang="zh-CN" altLang="en-US" sz="3530" b="1" dirty="0">
              <a:solidFill>
                <a:srgbClr val="FF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xfrm>
            <a:off x="1062165" y="1398425"/>
            <a:ext cx="8730091" cy="4207526"/>
          </a:xfrm>
        </p:spPr>
        <p:txBody>
          <a:bodyPr/>
          <a:lstStyle/>
          <a:p>
            <a:r>
              <a:rPr lang="zh-CN" altLang="en-US" sz="3085" dirty="0"/>
              <a:t>总体回归函数说明在给定的收入水平</a:t>
            </a:r>
            <a:r>
              <a:rPr lang="en-US" altLang="zh-CN" sz="3085"/>
              <a:t>X</a:t>
            </a:r>
            <a:r>
              <a:rPr lang="en-US" altLang="zh-CN" sz="3085" baseline="-25000"/>
              <a:t>i</a:t>
            </a:r>
            <a:r>
              <a:rPr lang="zh-CN" altLang="en-US" sz="3085" dirty="0"/>
              <a:t>下，该社区家庭平均的消费支出水平。</a:t>
            </a:r>
            <a:endParaRPr lang="zh-CN" altLang="en-US" sz="3085" dirty="0"/>
          </a:p>
          <a:p>
            <a:r>
              <a:rPr lang="zh-CN" altLang="en-US" sz="3085" dirty="0"/>
              <a:t>但对某一个别的家庭，其消费支出可能与该平均水平有偏差。</a:t>
            </a:r>
            <a:endParaRPr lang="zh-CN" altLang="en-US" sz="3085" dirty="0"/>
          </a:p>
          <a:p>
            <a:pPr>
              <a:spcBef>
                <a:spcPct val="50000"/>
              </a:spcBef>
            </a:pPr>
            <a:r>
              <a:rPr lang="zh-CN" altLang="en-US" sz="3085" dirty="0"/>
              <a:t>称为观察值围绕它的期望值的</a:t>
            </a:r>
            <a:r>
              <a:rPr lang="zh-CN" altLang="en-US" sz="3085" b="1" dirty="0">
                <a:solidFill>
                  <a:srgbClr val="FF0000"/>
                </a:solidFill>
              </a:rPr>
              <a:t>离差</a:t>
            </a:r>
            <a:r>
              <a:rPr lang="zh-CN" altLang="en-US" sz="3085" b="1" dirty="0"/>
              <a:t>（</a:t>
            </a:r>
            <a:r>
              <a:rPr lang="en-US" altLang="zh-CN" sz="3085" b="1" dirty="0"/>
              <a:t>deviation</a:t>
            </a:r>
            <a:r>
              <a:rPr lang="zh-CN" altLang="en-US" sz="3085" b="1" dirty="0"/>
              <a:t>）</a:t>
            </a:r>
            <a:r>
              <a:rPr lang="zh-CN" altLang="en-US" sz="3085" dirty="0"/>
              <a:t>，是一个不可观测的随机变量，又称为</a:t>
            </a:r>
            <a:r>
              <a:rPr lang="zh-CN" altLang="en-US" sz="3085" b="1" dirty="0">
                <a:solidFill>
                  <a:srgbClr val="FF0000"/>
                </a:solidFill>
              </a:rPr>
              <a:t>随机干扰项</a:t>
            </a:r>
            <a:r>
              <a:rPr lang="zh-CN" altLang="en-US" sz="3085" b="1" dirty="0"/>
              <a:t>（</a:t>
            </a:r>
            <a:r>
              <a:rPr lang="en-US" altLang="zh-CN" sz="3085" b="1" dirty="0"/>
              <a:t>stochastic disturbance</a:t>
            </a:r>
            <a:r>
              <a:rPr lang="zh-CN" altLang="en-US" sz="3085" b="1" dirty="0"/>
              <a:t>）</a:t>
            </a:r>
            <a:r>
              <a:rPr lang="zh-CN" altLang="en-US" sz="3085" dirty="0"/>
              <a:t>或</a:t>
            </a:r>
            <a:r>
              <a:rPr lang="zh-CN" altLang="en-US" sz="3085" b="1" dirty="0">
                <a:solidFill>
                  <a:srgbClr val="FF0000"/>
                </a:solidFill>
              </a:rPr>
              <a:t>随机误差项</a:t>
            </a:r>
            <a:r>
              <a:rPr lang="zh-CN" altLang="en-US" sz="3085" b="1" dirty="0"/>
              <a:t>（</a:t>
            </a:r>
            <a:r>
              <a:rPr lang="en-US" altLang="zh-CN" sz="3085" b="1" dirty="0"/>
              <a:t>stochastic error</a:t>
            </a:r>
            <a:r>
              <a:rPr lang="zh-CN" altLang="en-US" sz="3085" b="1" dirty="0"/>
              <a:t>）</a:t>
            </a:r>
            <a:r>
              <a:rPr lang="zh-CN" altLang="en-US" sz="3085" dirty="0"/>
              <a:t>。</a:t>
            </a:r>
            <a:endParaRPr lang="zh-CN" altLang="en-US" sz="3085" dirty="0"/>
          </a:p>
        </p:txBody>
      </p:sp>
      <p:pic>
        <p:nvPicPr>
          <p:cNvPr id="46084" name="图片 4608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64653" y="5924491"/>
            <a:ext cx="3652706" cy="71408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文本占位符 47106"/>
          <p:cNvSpPr>
            <a:spLocks noGrp="1"/>
          </p:cNvSpPr>
          <p:nvPr>
            <p:ph type="body" idx="1"/>
          </p:nvPr>
        </p:nvSpPr>
        <p:spPr>
          <a:xfrm>
            <a:off x="1062165" y="1081635"/>
            <a:ext cx="8569071" cy="222277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085" dirty="0"/>
              <a:t>例</a:t>
            </a:r>
            <a:r>
              <a:rPr lang="en-US" altLang="zh-CN" sz="3085" dirty="0"/>
              <a:t>1.1</a:t>
            </a:r>
            <a:r>
              <a:rPr lang="zh-CN" altLang="en-US" sz="3085" dirty="0"/>
              <a:t>中，给定收入水平</a:t>
            </a:r>
            <a:r>
              <a:rPr lang="en-US" altLang="zh-CN" sz="3085"/>
              <a:t>X</a:t>
            </a:r>
            <a:r>
              <a:rPr lang="en-US" altLang="zh-CN" sz="3085" baseline="-25000"/>
              <a:t>i</a:t>
            </a:r>
            <a:r>
              <a:rPr lang="en-US" altLang="zh-CN" sz="3085" dirty="0"/>
              <a:t> ,</a:t>
            </a:r>
            <a:r>
              <a:rPr lang="zh-CN" altLang="en-US" sz="3085" dirty="0"/>
              <a:t>个别家庭的支出可表示为两部分之和：（</a:t>
            </a:r>
            <a:r>
              <a:rPr lang="en-US" altLang="zh-CN" sz="3085" dirty="0"/>
              <a:t>1</a:t>
            </a:r>
            <a:r>
              <a:rPr lang="zh-CN" altLang="en-US" sz="3085" dirty="0"/>
              <a:t>）该收入水平下所有家庭的平均消费支出</a:t>
            </a:r>
            <a:r>
              <a:rPr lang="en-US" altLang="zh-CN" sz="3085"/>
              <a:t>E(Y|X</a:t>
            </a:r>
            <a:r>
              <a:rPr lang="en-US" altLang="zh-CN" sz="3085" baseline="-25000"/>
              <a:t>i</a:t>
            </a:r>
            <a:r>
              <a:rPr lang="en-US" altLang="zh-CN" sz="3085" dirty="0"/>
              <a:t>)</a:t>
            </a:r>
            <a:r>
              <a:rPr lang="zh-CN" altLang="en-US" sz="3085" dirty="0"/>
              <a:t>，称为</a:t>
            </a:r>
            <a:r>
              <a:rPr lang="zh-CN" altLang="en-US" sz="3085" b="1" dirty="0">
                <a:solidFill>
                  <a:srgbClr val="FF0000"/>
                </a:solidFill>
              </a:rPr>
              <a:t>系统性（</a:t>
            </a:r>
            <a:r>
              <a:rPr lang="en-US" altLang="zh-CN" sz="3085" b="1" dirty="0">
                <a:solidFill>
                  <a:srgbClr val="FF0000"/>
                </a:solidFill>
              </a:rPr>
              <a:t>systematic</a:t>
            </a:r>
            <a:r>
              <a:rPr lang="zh-CN" altLang="en-US" sz="3085" b="1" dirty="0">
                <a:solidFill>
                  <a:srgbClr val="FF0000"/>
                </a:solidFill>
              </a:rPr>
              <a:t>）</a:t>
            </a:r>
            <a:r>
              <a:rPr lang="zh-CN" altLang="en-US" sz="3085" dirty="0"/>
              <a:t>或</a:t>
            </a:r>
            <a:r>
              <a:rPr lang="zh-CN" altLang="en-US" sz="3085" b="1" dirty="0">
                <a:solidFill>
                  <a:schemeClr val="accent2"/>
                </a:solidFill>
              </a:rPr>
              <a:t>确定性（</a:t>
            </a:r>
            <a:r>
              <a:rPr lang="en-US" altLang="zh-CN" sz="3085" b="1" dirty="0">
                <a:solidFill>
                  <a:schemeClr val="accent2"/>
                </a:solidFill>
              </a:rPr>
              <a:t>deterministic)</a:t>
            </a:r>
            <a:r>
              <a:rPr lang="zh-CN" altLang="en-US" sz="3085" b="1" dirty="0">
                <a:solidFill>
                  <a:schemeClr val="accent2"/>
                </a:solidFill>
              </a:rPr>
              <a:t>部分；</a:t>
            </a:r>
            <a:r>
              <a:rPr lang="zh-CN" altLang="en-US" sz="3085" dirty="0"/>
              <a:t>（</a:t>
            </a:r>
            <a:r>
              <a:rPr lang="en-US" altLang="zh-CN" sz="3085" dirty="0"/>
              <a:t>2</a:t>
            </a:r>
            <a:r>
              <a:rPr lang="zh-CN" altLang="en-US" sz="3085" dirty="0"/>
              <a:t>）其他</a:t>
            </a:r>
            <a:r>
              <a:rPr lang="zh-CN" altLang="en-US" sz="3085" b="1" dirty="0">
                <a:solidFill>
                  <a:srgbClr val="FF0000"/>
                </a:solidFill>
              </a:rPr>
              <a:t>随机</a:t>
            </a:r>
            <a:r>
              <a:rPr lang="zh-CN" altLang="en-US" sz="3085" dirty="0"/>
              <a:t>或</a:t>
            </a:r>
            <a:r>
              <a:rPr lang="zh-CN" altLang="en-US" sz="3085" b="1" dirty="0">
                <a:solidFill>
                  <a:srgbClr val="FF0000"/>
                </a:solidFill>
              </a:rPr>
              <a:t>非确定性</a:t>
            </a:r>
            <a:r>
              <a:rPr lang="zh-CN" altLang="en-US" sz="3085" dirty="0">
                <a:solidFill>
                  <a:srgbClr val="FF0000"/>
                </a:solidFill>
              </a:rPr>
              <a:t>（</a:t>
            </a:r>
            <a:r>
              <a:rPr lang="en-US" altLang="zh-CN" sz="3085" b="1">
                <a:solidFill>
                  <a:srgbClr val="FF0000"/>
                </a:solidFill>
              </a:rPr>
              <a:t>nonsystematic</a:t>
            </a:r>
            <a:r>
              <a:rPr lang="en-US" altLang="zh-CN" sz="3085">
                <a:solidFill>
                  <a:srgbClr val="FF0000"/>
                </a:solidFill>
              </a:rPr>
              <a:t>)</a:t>
            </a:r>
            <a:r>
              <a:rPr lang="zh-CN" altLang="en-US" sz="3085" b="1" dirty="0">
                <a:solidFill>
                  <a:srgbClr val="FF0000"/>
                </a:solidFill>
              </a:rPr>
              <a:t>部分</a:t>
            </a:r>
            <a:r>
              <a:rPr lang="en-US" altLang="zh-CN" sz="3085" b="1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zh-CN" sz="3085" b="1" baseline="-25000">
                <a:solidFill>
                  <a:srgbClr val="FF0000"/>
                </a:solidFill>
              </a:rPr>
              <a:t>i</a:t>
            </a:r>
            <a:r>
              <a:rPr lang="zh-CN" altLang="en-US" sz="3085" dirty="0"/>
              <a:t>。</a:t>
            </a:r>
            <a:endParaRPr lang="zh-CN" altLang="en-US" sz="3085" dirty="0"/>
          </a:p>
        </p:txBody>
      </p:sp>
      <p:pic>
        <p:nvPicPr>
          <p:cNvPr id="47108" name="图片 4710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15234" y="4891862"/>
            <a:ext cx="6748844" cy="794599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xfrm>
            <a:off x="1139174" y="1636455"/>
            <a:ext cx="8336292" cy="453656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称为</a:t>
            </a:r>
            <a:r>
              <a:rPr lang="zh-CN" altLang="en-US" dirty="0">
                <a:solidFill>
                  <a:srgbClr val="FF0000"/>
                </a:solidFill>
              </a:rPr>
              <a:t>总体回归函数（</a:t>
            </a:r>
            <a:r>
              <a:rPr lang="en-US" altLang="zh-CN" dirty="0">
                <a:solidFill>
                  <a:srgbClr val="FF0000"/>
                </a:solidFill>
              </a:rPr>
              <a:t>PRF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的随机设定形式。表明被解释变量除了受解释变量的系统性影响外，还受其他因素的随机性影响。由于方程中引入了随机项，成为计量经济学模型，因此也称为</a:t>
            </a:r>
            <a:r>
              <a:rPr lang="zh-CN" altLang="en-US" dirty="0">
                <a:solidFill>
                  <a:srgbClr val="FF0000"/>
                </a:solidFill>
              </a:rPr>
              <a:t>总体回归模型</a:t>
            </a:r>
            <a:r>
              <a:rPr lang="zh-CN" altLang="en-US" dirty="0"/>
              <a:t>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3793"/>
          <p:cNvSpPr>
            <a:spLocks noGrp="1"/>
          </p:cNvSpPr>
          <p:nvPr>
            <p:ph type="title"/>
          </p:nvPr>
        </p:nvSpPr>
        <p:spPr>
          <a:xfrm>
            <a:off x="1170236" y="-179809"/>
            <a:ext cx="8569071" cy="1260158"/>
          </a:xfrm>
        </p:spPr>
        <p:txBody>
          <a:bodyPr anchor="ctr">
            <a:normAutofit/>
          </a:bodyPr>
          <a:lstStyle/>
          <a:p>
            <a:r>
              <a:rPr lang="zh-CN" altLang="en-US" sz="4000" b="1" dirty="0" smtClean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第二章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一元线性回归模型</a:t>
            </a:r>
            <a:r>
              <a:rPr lang="zh-CN" altLang="en-US" sz="4000" dirty="0"/>
              <a:t> </a:t>
            </a:r>
            <a:endParaRPr lang="zh-CN" altLang="en-US" sz="4000"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>
          <a:xfrm>
            <a:off x="1314252" y="1548383"/>
            <a:ext cx="7980998" cy="3811976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1" action="ppaction://hlinksldjump"/>
              </a:rPr>
              <a:t>回归分析概述 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一元线性回归模型的参数估计 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一元线性回归模型检验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一元线性回归模型预测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实例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文本占位符 48130"/>
          <p:cNvSpPr>
            <a:spLocks noGrp="1"/>
          </p:cNvSpPr>
          <p:nvPr>
            <p:ph type="body" idx="1"/>
          </p:nvPr>
        </p:nvSpPr>
        <p:spPr>
          <a:xfrm>
            <a:off x="1098228" y="828303"/>
            <a:ext cx="8569071" cy="61922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3085" b="1" dirty="0">
                <a:solidFill>
                  <a:schemeClr val="accent2"/>
                </a:solidFill>
                <a:latin typeface="宋体" panose="02010600030101010101" pitchFamily="2" charset="-122"/>
              </a:rPr>
              <a:t>随机误差项主要包括下列因素：</a:t>
            </a:r>
            <a:endParaRPr lang="zh-CN" altLang="en-US" sz="3085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在解释变量中被忽略的因素的影响；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变量观测值的观测误差的影响；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模型关系的设定误差的影响；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其他随机因素的影响。</a:t>
            </a:r>
            <a:endParaRPr lang="zh-CN" altLang="en-US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b="1" dirty="0">
                <a:solidFill>
                  <a:schemeClr val="accent2"/>
                </a:solidFill>
                <a:latin typeface="宋体" panose="02010600030101010101" pitchFamily="2" charset="-122"/>
              </a:rPr>
              <a:t>产生并设计随机误差项的主要原因：</a:t>
            </a:r>
            <a:endParaRPr lang="zh-CN" altLang="en-US" sz="3085" b="1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理论的含糊性；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数据的欠缺；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dirty="0">
                <a:latin typeface="宋体" panose="02010600030101010101" pitchFamily="2" charset="-122"/>
              </a:rPr>
              <a:t>节省原则。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49153"/>
          <p:cNvSpPr>
            <a:spLocks noGrp="1"/>
          </p:cNvSpPr>
          <p:nvPr>
            <p:ph type="title"/>
          </p:nvPr>
        </p:nvSpPr>
        <p:spPr>
          <a:xfrm>
            <a:off x="1139174" y="287036"/>
            <a:ext cx="8569071" cy="647581"/>
          </a:xfrm>
        </p:spPr>
        <p:txBody>
          <a:bodyPr anchor="ctr"/>
          <a:lstStyle/>
          <a:p>
            <a:r>
              <a:rPr lang="zh-CN" altLang="en-US" sz="353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四、样本回归函数（</a:t>
            </a:r>
            <a:r>
              <a:rPr lang="en-US" altLang="zh-CN" sz="3530" b="1">
                <a:solidFill>
                  <a:srgbClr val="FF0000"/>
                </a:solidFill>
                <a:ea typeface="楷体_GB2312" panose="02010609030101010101" pitchFamily="49" charset="-122"/>
              </a:rPr>
              <a:t>SRF</a:t>
            </a:r>
            <a:r>
              <a:rPr lang="zh-CN" altLang="en-US" sz="353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353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9155" name="文本占位符 49154"/>
          <p:cNvSpPr>
            <a:spLocks noGrp="1"/>
          </p:cNvSpPr>
          <p:nvPr>
            <p:ph type="body" idx="1"/>
          </p:nvPr>
        </p:nvSpPr>
        <p:spPr>
          <a:xfrm>
            <a:off x="1139174" y="1081635"/>
            <a:ext cx="8569071" cy="34934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085" b="1" dirty="0">
                <a:solidFill>
                  <a:srgbClr val="FF0000"/>
                </a:solidFill>
              </a:rPr>
              <a:t>问题：</a:t>
            </a:r>
            <a:r>
              <a:rPr lang="zh-CN" altLang="en-US" sz="3085" dirty="0"/>
              <a:t>能从一次抽样中获得总体的近似的信息吗？如果可以，如何从抽样中获得总体的近似信息？</a:t>
            </a:r>
            <a:endParaRPr lang="zh-CN" altLang="en-US" sz="3085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085" b="1" dirty="0">
                <a:solidFill>
                  <a:schemeClr val="accent2"/>
                </a:solidFill>
              </a:rPr>
              <a:t>例</a:t>
            </a:r>
            <a:r>
              <a:rPr lang="en-US" altLang="zh-CN" sz="3085" b="1" dirty="0">
                <a:solidFill>
                  <a:schemeClr val="accent2"/>
                </a:solidFill>
              </a:rPr>
              <a:t>1.2</a:t>
            </a:r>
            <a:r>
              <a:rPr lang="zh-CN" altLang="en-US" sz="3085" b="1" dirty="0">
                <a:solidFill>
                  <a:schemeClr val="accent2"/>
                </a:solidFill>
              </a:rPr>
              <a:t>：</a:t>
            </a:r>
            <a:r>
              <a:rPr lang="zh-CN" altLang="en-US" sz="3085" dirty="0"/>
              <a:t>在例</a:t>
            </a:r>
            <a:r>
              <a:rPr lang="en-US" altLang="zh-CN" sz="3085" dirty="0"/>
              <a:t>2.1</a:t>
            </a:r>
            <a:r>
              <a:rPr lang="zh-CN" altLang="en-US" sz="3085" dirty="0"/>
              <a:t>的总体中有如下一个样本，能否从该样本估计总体回归函数</a:t>
            </a:r>
            <a:r>
              <a:rPr lang="en-US" altLang="zh-CN" sz="3085" dirty="0"/>
              <a:t>PRF</a:t>
            </a:r>
            <a:r>
              <a:rPr lang="zh-CN" altLang="en-US" sz="3085" dirty="0"/>
              <a:t>？</a:t>
            </a:r>
            <a:endParaRPr lang="zh-CN" altLang="en-US" sz="3085" dirty="0"/>
          </a:p>
        </p:txBody>
      </p:sp>
      <p:sp>
        <p:nvSpPr>
          <p:cNvPr id="49157" name="矩形 49156"/>
          <p:cNvSpPr/>
          <p:nvPr/>
        </p:nvSpPr>
        <p:spPr>
          <a:xfrm>
            <a:off x="1217935" y="6082011"/>
            <a:ext cx="4902362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回答：能</a:t>
            </a:r>
            <a:endParaRPr lang="zh-CN" altLang="en-US" sz="308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9159" name="组合 49158"/>
          <p:cNvGrpSpPr>
            <a:grpSpLocks noChangeAspect="1"/>
          </p:cNvGrpSpPr>
          <p:nvPr/>
        </p:nvGrpSpPr>
        <p:grpSpPr>
          <a:xfrm>
            <a:off x="1139174" y="4337042"/>
            <a:ext cx="8810601" cy="1613702"/>
            <a:chOff x="476" y="2478"/>
            <a:chExt cx="5034" cy="922"/>
          </a:xfrm>
        </p:grpSpPr>
        <p:sp>
          <p:nvSpPr>
            <p:cNvPr id="49158" name="矩形 49157"/>
            <p:cNvSpPr>
              <a:spLocks noChangeAspect="1" noTextEdit="1"/>
            </p:cNvSpPr>
            <p:nvPr/>
          </p:nvSpPr>
          <p:spPr>
            <a:xfrm>
              <a:off x="476" y="2478"/>
              <a:ext cx="5034" cy="92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60" name="矩形 49159"/>
            <p:cNvSpPr/>
            <p:nvPr/>
          </p:nvSpPr>
          <p:spPr>
            <a:xfrm>
              <a:off x="1669" y="2514"/>
              <a:ext cx="153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2095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表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1" name="矩形 49160"/>
            <p:cNvSpPr/>
            <p:nvPr/>
          </p:nvSpPr>
          <p:spPr>
            <a:xfrm>
              <a:off x="1827" y="2509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2.1.3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2" name="矩形 49161"/>
            <p:cNvSpPr/>
            <p:nvPr/>
          </p:nvSpPr>
          <p:spPr>
            <a:xfrm>
              <a:off x="2078" y="2509"/>
              <a:ext cx="76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3" name="矩形 49162"/>
            <p:cNvSpPr/>
            <p:nvPr/>
          </p:nvSpPr>
          <p:spPr>
            <a:xfrm>
              <a:off x="2198" y="2514"/>
              <a:ext cx="2909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zh-CN" altLang="en-US" sz="2095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家庭消费支出与可支配收入的一个随机样本</a:t>
              </a:r>
              <a:endPara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4" name="矩形 49163"/>
            <p:cNvSpPr/>
            <p:nvPr/>
          </p:nvSpPr>
          <p:spPr>
            <a:xfrm>
              <a:off x="4567" y="2509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5" name="矩形 49164"/>
            <p:cNvSpPr/>
            <p:nvPr/>
          </p:nvSpPr>
          <p:spPr>
            <a:xfrm>
              <a:off x="539" y="2744"/>
              <a:ext cx="110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Y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6" name="矩形 49165"/>
            <p:cNvSpPr/>
            <p:nvPr/>
          </p:nvSpPr>
          <p:spPr>
            <a:xfrm>
              <a:off x="626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7" name="矩形 49166"/>
            <p:cNvSpPr/>
            <p:nvPr/>
          </p:nvSpPr>
          <p:spPr>
            <a:xfrm>
              <a:off x="910" y="2744"/>
              <a:ext cx="76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8" name="矩形 49167"/>
            <p:cNvSpPr/>
            <p:nvPr/>
          </p:nvSpPr>
          <p:spPr>
            <a:xfrm>
              <a:off x="972" y="2744"/>
              <a:ext cx="152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69" name="矩形 49168"/>
            <p:cNvSpPr/>
            <p:nvPr/>
          </p:nvSpPr>
          <p:spPr>
            <a:xfrm>
              <a:off x="1093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0" name="矩形 49169"/>
            <p:cNvSpPr/>
            <p:nvPr/>
          </p:nvSpPr>
          <p:spPr>
            <a:xfrm>
              <a:off x="1273" y="2744"/>
              <a:ext cx="299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1100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1" name="矩形 49170"/>
            <p:cNvSpPr/>
            <p:nvPr/>
          </p:nvSpPr>
          <p:spPr>
            <a:xfrm>
              <a:off x="1510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2" name="矩形 49171"/>
            <p:cNvSpPr/>
            <p:nvPr/>
          </p:nvSpPr>
          <p:spPr>
            <a:xfrm>
              <a:off x="1685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1400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3" name="矩形 49172"/>
            <p:cNvSpPr/>
            <p:nvPr/>
          </p:nvSpPr>
          <p:spPr>
            <a:xfrm>
              <a:off x="1932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4" name="矩形 49173"/>
            <p:cNvSpPr/>
            <p:nvPr/>
          </p:nvSpPr>
          <p:spPr>
            <a:xfrm>
              <a:off x="2144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1700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5" name="矩形 49174"/>
            <p:cNvSpPr/>
            <p:nvPr/>
          </p:nvSpPr>
          <p:spPr>
            <a:xfrm>
              <a:off x="2390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6" name="矩形 49175"/>
            <p:cNvSpPr/>
            <p:nvPr/>
          </p:nvSpPr>
          <p:spPr>
            <a:xfrm>
              <a:off x="2566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2000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7" name="矩形 49176"/>
            <p:cNvSpPr/>
            <p:nvPr/>
          </p:nvSpPr>
          <p:spPr>
            <a:xfrm>
              <a:off x="2812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8" name="矩形 49177"/>
            <p:cNvSpPr/>
            <p:nvPr/>
          </p:nvSpPr>
          <p:spPr>
            <a:xfrm>
              <a:off x="2991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2300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79" name="矩形 49178"/>
            <p:cNvSpPr/>
            <p:nvPr/>
          </p:nvSpPr>
          <p:spPr>
            <a:xfrm>
              <a:off x="3237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0" name="矩形 49179"/>
            <p:cNvSpPr/>
            <p:nvPr/>
          </p:nvSpPr>
          <p:spPr>
            <a:xfrm>
              <a:off x="3525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2600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1" name="矩形 49180"/>
            <p:cNvSpPr/>
            <p:nvPr/>
          </p:nvSpPr>
          <p:spPr>
            <a:xfrm>
              <a:off x="3771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2" name="矩形 49181"/>
            <p:cNvSpPr/>
            <p:nvPr/>
          </p:nvSpPr>
          <p:spPr>
            <a:xfrm>
              <a:off x="4059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2900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3" name="矩形 49182"/>
            <p:cNvSpPr/>
            <p:nvPr/>
          </p:nvSpPr>
          <p:spPr>
            <a:xfrm>
              <a:off x="4305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4" name="矩形 49183"/>
            <p:cNvSpPr/>
            <p:nvPr/>
          </p:nvSpPr>
          <p:spPr>
            <a:xfrm>
              <a:off x="4588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3200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5" name="矩形 49184"/>
            <p:cNvSpPr/>
            <p:nvPr/>
          </p:nvSpPr>
          <p:spPr>
            <a:xfrm>
              <a:off x="4834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6" name="矩形 49185"/>
            <p:cNvSpPr/>
            <p:nvPr/>
          </p:nvSpPr>
          <p:spPr>
            <a:xfrm>
              <a:off x="5122" y="2744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3500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7" name="矩形 49186"/>
            <p:cNvSpPr/>
            <p:nvPr/>
          </p:nvSpPr>
          <p:spPr>
            <a:xfrm>
              <a:off x="5368" y="2744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188" name="矩形 49187"/>
            <p:cNvSpPr/>
            <p:nvPr/>
          </p:nvSpPr>
          <p:spPr>
            <a:xfrm>
              <a:off x="476" y="2693"/>
              <a:ext cx="3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89" name="矩形 49188"/>
            <p:cNvSpPr/>
            <p:nvPr/>
          </p:nvSpPr>
          <p:spPr>
            <a:xfrm>
              <a:off x="793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0" name="矩形 49189"/>
            <p:cNvSpPr/>
            <p:nvPr/>
          </p:nvSpPr>
          <p:spPr>
            <a:xfrm>
              <a:off x="810" y="2693"/>
              <a:ext cx="346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1" name="矩形 49190"/>
            <p:cNvSpPr/>
            <p:nvPr/>
          </p:nvSpPr>
          <p:spPr>
            <a:xfrm>
              <a:off x="1156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2" name="矩形 49191"/>
            <p:cNvSpPr/>
            <p:nvPr/>
          </p:nvSpPr>
          <p:spPr>
            <a:xfrm>
              <a:off x="1173" y="2693"/>
              <a:ext cx="404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3" name="矩形 49192"/>
            <p:cNvSpPr/>
            <p:nvPr/>
          </p:nvSpPr>
          <p:spPr>
            <a:xfrm>
              <a:off x="1577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4" name="矩形 49193"/>
            <p:cNvSpPr/>
            <p:nvPr/>
          </p:nvSpPr>
          <p:spPr>
            <a:xfrm>
              <a:off x="1594" y="2693"/>
              <a:ext cx="404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5" name="矩形 49194"/>
            <p:cNvSpPr/>
            <p:nvPr/>
          </p:nvSpPr>
          <p:spPr>
            <a:xfrm>
              <a:off x="1998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6" name="矩形 49195"/>
            <p:cNvSpPr/>
            <p:nvPr/>
          </p:nvSpPr>
          <p:spPr>
            <a:xfrm>
              <a:off x="2015" y="2693"/>
              <a:ext cx="438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7" name="矩形 49196"/>
            <p:cNvSpPr/>
            <p:nvPr/>
          </p:nvSpPr>
          <p:spPr>
            <a:xfrm>
              <a:off x="2453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8" name="矩形 49197"/>
            <p:cNvSpPr/>
            <p:nvPr/>
          </p:nvSpPr>
          <p:spPr>
            <a:xfrm>
              <a:off x="2470" y="2693"/>
              <a:ext cx="408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199" name="矩形 49198"/>
            <p:cNvSpPr/>
            <p:nvPr/>
          </p:nvSpPr>
          <p:spPr>
            <a:xfrm>
              <a:off x="2878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0" name="矩形 49199"/>
            <p:cNvSpPr/>
            <p:nvPr/>
          </p:nvSpPr>
          <p:spPr>
            <a:xfrm>
              <a:off x="2895" y="2693"/>
              <a:ext cx="409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1" name="矩形 49200"/>
            <p:cNvSpPr/>
            <p:nvPr/>
          </p:nvSpPr>
          <p:spPr>
            <a:xfrm>
              <a:off x="3304" y="2693"/>
              <a:ext cx="16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2" name="矩形 49201"/>
            <p:cNvSpPr/>
            <p:nvPr/>
          </p:nvSpPr>
          <p:spPr>
            <a:xfrm>
              <a:off x="3320" y="2693"/>
              <a:ext cx="518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3" name="矩形 49202"/>
            <p:cNvSpPr/>
            <p:nvPr/>
          </p:nvSpPr>
          <p:spPr>
            <a:xfrm>
              <a:off x="3838" y="2693"/>
              <a:ext cx="16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4" name="矩形 49203"/>
            <p:cNvSpPr/>
            <p:nvPr/>
          </p:nvSpPr>
          <p:spPr>
            <a:xfrm>
              <a:off x="3854" y="2693"/>
              <a:ext cx="51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5" name="矩形 49204"/>
            <p:cNvSpPr/>
            <p:nvPr/>
          </p:nvSpPr>
          <p:spPr>
            <a:xfrm>
              <a:off x="4367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6" name="矩形 49205"/>
            <p:cNvSpPr/>
            <p:nvPr/>
          </p:nvSpPr>
          <p:spPr>
            <a:xfrm>
              <a:off x="4384" y="2693"/>
              <a:ext cx="5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7" name="矩形 49206"/>
            <p:cNvSpPr/>
            <p:nvPr/>
          </p:nvSpPr>
          <p:spPr>
            <a:xfrm>
              <a:off x="4901" y="2693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8" name="矩形 49207"/>
            <p:cNvSpPr/>
            <p:nvPr/>
          </p:nvSpPr>
          <p:spPr>
            <a:xfrm>
              <a:off x="4918" y="2693"/>
              <a:ext cx="51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09" name="矩形 49208"/>
            <p:cNvSpPr/>
            <p:nvPr/>
          </p:nvSpPr>
          <p:spPr>
            <a:xfrm>
              <a:off x="793" y="2714"/>
              <a:ext cx="8" cy="22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10" name="矩形 49209"/>
            <p:cNvSpPr/>
            <p:nvPr/>
          </p:nvSpPr>
          <p:spPr>
            <a:xfrm>
              <a:off x="539" y="2975"/>
              <a:ext cx="110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1" name="矩形 49210"/>
            <p:cNvSpPr/>
            <p:nvPr/>
          </p:nvSpPr>
          <p:spPr>
            <a:xfrm>
              <a:off x="626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2" name="矩形 49211"/>
            <p:cNvSpPr/>
            <p:nvPr/>
          </p:nvSpPr>
          <p:spPr>
            <a:xfrm>
              <a:off x="910" y="2975"/>
              <a:ext cx="229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594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3" name="矩形 49212"/>
            <p:cNvSpPr/>
            <p:nvPr/>
          </p:nvSpPr>
          <p:spPr>
            <a:xfrm>
              <a:off x="1093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4" name="矩形 49213"/>
            <p:cNvSpPr/>
            <p:nvPr/>
          </p:nvSpPr>
          <p:spPr>
            <a:xfrm>
              <a:off x="1327" y="2975"/>
              <a:ext cx="229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638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5" name="矩形 49214"/>
            <p:cNvSpPr/>
            <p:nvPr/>
          </p:nvSpPr>
          <p:spPr>
            <a:xfrm>
              <a:off x="1510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6" name="矩形 49215"/>
            <p:cNvSpPr/>
            <p:nvPr/>
          </p:nvSpPr>
          <p:spPr>
            <a:xfrm>
              <a:off x="1694" y="2975"/>
              <a:ext cx="299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1122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7" name="矩形 49216"/>
            <p:cNvSpPr/>
            <p:nvPr/>
          </p:nvSpPr>
          <p:spPr>
            <a:xfrm>
              <a:off x="1932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8" name="矩形 49217"/>
            <p:cNvSpPr/>
            <p:nvPr/>
          </p:nvSpPr>
          <p:spPr>
            <a:xfrm>
              <a:off x="2153" y="2975"/>
              <a:ext cx="299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1155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19" name="矩形 49218"/>
            <p:cNvSpPr/>
            <p:nvPr/>
          </p:nvSpPr>
          <p:spPr>
            <a:xfrm>
              <a:off x="2390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0" name="矩形 49219"/>
            <p:cNvSpPr/>
            <p:nvPr/>
          </p:nvSpPr>
          <p:spPr>
            <a:xfrm>
              <a:off x="2566" y="2975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1408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1" name="矩形 49220"/>
            <p:cNvSpPr/>
            <p:nvPr/>
          </p:nvSpPr>
          <p:spPr>
            <a:xfrm>
              <a:off x="2812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2" name="矩形 49221"/>
            <p:cNvSpPr/>
            <p:nvPr/>
          </p:nvSpPr>
          <p:spPr>
            <a:xfrm>
              <a:off x="2991" y="2975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1595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3" name="矩形 49222"/>
            <p:cNvSpPr/>
            <p:nvPr/>
          </p:nvSpPr>
          <p:spPr>
            <a:xfrm>
              <a:off x="3237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4" name="矩形 49223"/>
            <p:cNvSpPr/>
            <p:nvPr/>
          </p:nvSpPr>
          <p:spPr>
            <a:xfrm>
              <a:off x="3525" y="2975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1969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5" name="矩形 49224"/>
            <p:cNvSpPr/>
            <p:nvPr/>
          </p:nvSpPr>
          <p:spPr>
            <a:xfrm>
              <a:off x="3771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6" name="矩形 49225"/>
            <p:cNvSpPr/>
            <p:nvPr/>
          </p:nvSpPr>
          <p:spPr>
            <a:xfrm>
              <a:off x="4059" y="2975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2078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7" name="矩形 49226"/>
            <p:cNvSpPr/>
            <p:nvPr/>
          </p:nvSpPr>
          <p:spPr>
            <a:xfrm>
              <a:off x="4305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8" name="矩形 49227"/>
            <p:cNvSpPr/>
            <p:nvPr/>
          </p:nvSpPr>
          <p:spPr>
            <a:xfrm>
              <a:off x="4588" y="2975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2585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29" name="矩形 49228"/>
            <p:cNvSpPr/>
            <p:nvPr/>
          </p:nvSpPr>
          <p:spPr>
            <a:xfrm>
              <a:off x="4834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30" name="矩形 49229"/>
            <p:cNvSpPr/>
            <p:nvPr/>
          </p:nvSpPr>
          <p:spPr>
            <a:xfrm>
              <a:off x="5122" y="2975"/>
              <a:ext cx="305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2530</a:t>
              </a:r>
              <a:endParaRPr lang="en-US" altLang="zh-CN" sz="2315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31" name="矩形 49230"/>
            <p:cNvSpPr/>
            <p:nvPr/>
          </p:nvSpPr>
          <p:spPr>
            <a:xfrm>
              <a:off x="5368" y="2975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232" name="矩形 49231"/>
            <p:cNvSpPr/>
            <p:nvPr/>
          </p:nvSpPr>
          <p:spPr>
            <a:xfrm>
              <a:off x="476" y="2934"/>
              <a:ext cx="317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3" name="矩形 49232"/>
            <p:cNvSpPr/>
            <p:nvPr/>
          </p:nvSpPr>
          <p:spPr>
            <a:xfrm>
              <a:off x="793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4" name="矩形 49233"/>
            <p:cNvSpPr/>
            <p:nvPr/>
          </p:nvSpPr>
          <p:spPr>
            <a:xfrm>
              <a:off x="801" y="2934"/>
              <a:ext cx="355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5" name="矩形 49234"/>
            <p:cNvSpPr/>
            <p:nvPr/>
          </p:nvSpPr>
          <p:spPr>
            <a:xfrm>
              <a:off x="1156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6" name="矩形 49235"/>
            <p:cNvSpPr/>
            <p:nvPr/>
          </p:nvSpPr>
          <p:spPr>
            <a:xfrm>
              <a:off x="1164" y="2934"/>
              <a:ext cx="413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7" name="矩形 49236"/>
            <p:cNvSpPr/>
            <p:nvPr/>
          </p:nvSpPr>
          <p:spPr>
            <a:xfrm>
              <a:off x="1577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8" name="矩形 49237"/>
            <p:cNvSpPr/>
            <p:nvPr/>
          </p:nvSpPr>
          <p:spPr>
            <a:xfrm>
              <a:off x="1585" y="2934"/>
              <a:ext cx="413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39" name="矩形 49238"/>
            <p:cNvSpPr/>
            <p:nvPr/>
          </p:nvSpPr>
          <p:spPr>
            <a:xfrm>
              <a:off x="1998" y="2934"/>
              <a:ext cx="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0" name="矩形 49239"/>
            <p:cNvSpPr/>
            <p:nvPr/>
          </p:nvSpPr>
          <p:spPr>
            <a:xfrm>
              <a:off x="2007" y="2934"/>
              <a:ext cx="446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1" name="矩形 49240"/>
            <p:cNvSpPr/>
            <p:nvPr/>
          </p:nvSpPr>
          <p:spPr>
            <a:xfrm>
              <a:off x="2453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2" name="矩形 49241"/>
            <p:cNvSpPr/>
            <p:nvPr/>
          </p:nvSpPr>
          <p:spPr>
            <a:xfrm>
              <a:off x="2461" y="2934"/>
              <a:ext cx="417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3" name="矩形 49242"/>
            <p:cNvSpPr/>
            <p:nvPr/>
          </p:nvSpPr>
          <p:spPr>
            <a:xfrm>
              <a:off x="2878" y="2934"/>
              <a:ext cx="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4" name="矩形 49243"/>
            <p:cNvSpPr/>
            <p:nvPr/>
          </p:nvSpPr>
          <p:spPr>
            <a:xfrm>
              <a:off x="2887" y="2934"/>
              <a:ext cx="417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5" name="矩形 49244"/>
            <p:cNvSpPr/>
            <p:nvPr/>
          </p:nvSpPr>
          <p:spPr>
            <a:xfrm>
              <a:off x="3304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6" name="矩形 49245"/>
            <p:cNvSpPr/>
            <p:nvPr/>
          </p:nvSpPr>
          <p:spPr>
            <a:xfrm>
              <a:off x="3312" y="2934"/>
              <a:ext cx="526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7" name="矩形 49246"/>
            <p:cNvSpPr/>
            <p:nvPr/>
          </p:nvSpPr>
          <p:spPr>
            <a:xfrm>
              <a:off x="3838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8" name="矩形 49247"/>
            <p:cNvSpPr/>
            <p:nvPr/>
          </p:nvSpPr>
          <p:spPr>
            <a:xfrm>
              <a:off x="3846" y="2934"/>
              <a:ext cx="52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49" name="矩形 49248"/>
            <p:cNvSpPr/>
            <p:nvPr/>
          </p:nvSpPr>
          <p:spPr>
            <a:xfrm>
              <a:off x="4367" y="2934"/>
              <a:ext cx="9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0" name="矩形 49249"/>
            <p:cNvSpPr/>
            <p:nvPr/>
          </p:nvSpPr>
          <p:spPr>
            <a:xfrm>
              <a:off x="4376" y="2934"/>
              <a:ext cx="525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1" name="矩形 49250"/>
            <p:cNvSpPr/>
            <p:nvPr/>
          </p:nvSpPr>
          <p:spPr>
            <a:xfrm>
              <a:off x="4901" y="2934"/>
              <a:ext cx="8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2" name="矩形 49251"/>
            <p:cNvSpPr/>
            <p:nvPr/>
          </p:nvSpPr>
          <p:spPr>
            <a:xfrm>
              <a:off x="4909" y="2934"/>
              <a:ext cx="522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3" name="矩形 49252"/>
            <p:cNvSpPr/>
            <p:nvPr/>
          </p:nvSpPr>
          <p:spPr>
            <a:xfrm>
              <a:off x="476" y="3164"/>
              <a:ext cx="3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4" name="矩形 49253"/>
            <p:cNvSpPr/>
            <p:nvPr/>
          </p:nvSpPr>
          <p:spPr>
            <a:xfrm>
              <a:off x="793" y="2944"/>
              <a:ext cx="8" cy="220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5" name="矩形 49254"/>
            <p:cNvSpPr/>
            <p:nvPr/>
          </p:nvSpPr>
          <p:spPr>
            <a:xfrm>
              <a:off x="793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6" name="矩形 49255"/>
            <p:cNvSpPr/>
            <p:nvPr/>
          </p:nvSpPr>
          <p:spPr>
            <a:xfrm>
              <a:off x="810" y="3164"/>
              <a:ext cx="346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7" name="矩形 49256"/>
            <p:cNvSpPr/>
            <p:nvPr/>
          </p:nvSpPr>
          <p:spPr>
            <a:xfrm>
              <a:off x="1156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8" name="矩形 49257"/>
            <p:cNvSpPr/>
            <p:nvPr/>
          </p:nvSpPr>
          <p:spPr>
            <a:xfrm>
              <a:off x="1173" y="3164"/>
              <a:ext cx="404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59" name="矩形 49258"/>
            <p:cNvSpPr/>
            <p:nvPr/>
          </p:nvSpPr>
          <p:spPr>
            <a:xfrm>
              <a:off x="1577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0" name="矩形 49259"/>
            <p:cNvSpPr/>
            <p:nvPr/>
          </p:nvSpPr>
          <p:spPr>
            <a:xfrm>
              <a:off x="1594" y="3164"/>
              <a:ext cx="404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1" name="矩形 49260"/>
            <p:cNvSpPr/>
            <p:nvPr/>
          </p:nvSpPr>
          <p:spPr>
            <a:xfrm>
              <a:off x="1998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2" name="矩形 49261"/>
            <p:cNvSpPr/>
            <p:nvPr/>
          </p:nvSpPr>
          <p:spPr>
            <a:xfrm>
              <a:off x="2015" y="3164"/>
              <a:ext cx="438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3" name="矩形 49262"/>
            <p:cNvSpPr/>
            <p:nvPr/>
          </p:nvSpPr>
          <p:spPr>
            <a:xfrm>
              <a:off x="2453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4" name="矩形 49263"/>
            <p:cNvSpPr/>
            <p:nvPr/>
          </p:nvSpPr>
          <p:spPr>
            <a:xfrm>
              <a:off x="2470" y="3164"/>
              <a:ext cx="408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5" name="矩形 49264"/>
            <p:cNvSpPr/>
            <p:nvPr/>
          </p:nvSpPr>
          <p:spPr>
            <a:xfrm>
              <a:off x="2878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6" name="矩形 49265"/>
            <p:cNvSpPr/>
            <p:nvPr/>
          </p:nvSpPr>
          <p:spPr>
            <a:xfrm>
              <a:off x="2895" y="3164"/>
              <a:ext cx="409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7" name="矩形 49266"/>
            <p:cNvSpPr/>
            <p:nvPr/>
          </p:nvSpPr>
          <p:spPr>
            <a:xfrm>
              <a:off x="3304" y="3164"/>
              <a:ext cx="16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8" name="矩形 49267"/>
            <p:cNvSpPr/>
            <p:nvPr/>
          </p:nvSpPr>
          <p:spPr>
            <a:xfrm>
              <a:off x="3320" y="3164"/>
              <a:ext cx="518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69" name="矩形 49268"/>
            <p:cNvSpPr/>
            <p:nvPr/>
          </p:nvSpPr>
          <p:spPr>
            <a:xfrm>
              <a:off x="3838" y="3164"/>
              <a:ext cx="16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70" name="矩形 49269"/>
            <p:cNvSpPr/>
            <p:nvPr/>
          </p:nvSpPr>
          <p:spPr>
            <a:xfrm>
              <a:off x="3854" y="3164"/>
              <a:ext cx="51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71" name="矩形 49270"/>
            <p:cNvSpPr/>
            <p:nvPr/>
          </p:nvSpPr>
          <p:spPr>
            <a:xfrm>
              <a:off x="4367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72" name="矩形 49271"/>
            <p:cNvSpPr/>
            <p:nvPr/>
          </p:nvSpPr>
          <p:spPr>
            <a:xfrm>
              <a:off x="4384" y="3164"/>
              <a:ext cx="5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73" name="矩形 49272"/>
            <p:cNvSpPr/>
            <p:nvPr/>
          </p:nvSpPr>
          <p:spPr>
            <a:xfrm>
              <a:off x="4901" y="3164"/>
              <a:ext cx="17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74" name="矩形 49273"/>
            <p:cNvSpPr/>
            <p:nvPr/>
          </p:nvSpPr>
          <p:spPr>
            <a:xfrm>
              <a:off x="4918" y="3164"/>
              <a:ext cx="51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2315"/>
            </a:p>
          </p:txBody>
        </p:sp>
        <p:sp>
          <p:nvSpPr>
            <p:cNvPr id="49275" name="矩形 49274"/>
            <p:cNvSpPr/>
            <p:nvPr/>
          </p:nvSpPr>
          <p:spPr>
            <a:xfrm>
              <a:off x="539" y="3216"/>
              <a:ext cx="38" cy="1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altLang="zh-CN" sz="2095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2315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xfrm>
            <a:off x="1855015" y="396255"/>
            <a:ext cx="7303662" cy="42005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altLang="zh-CN" sz="2645" dirty="0">
                <a:solidFill>
                  <a:schemeClr val="tx1"/>
                </a:solidFill>
              </a:rPr>
              <a:t> </a:t>
            </a:r>
            <a:r>
              <a:rPr lang="zh-CN" altLang="en-US" sz="3085" dirty="0">
                <a:solidFill>
                  <a:schemeClr val="tx1"/>
                </a:solidFill>
              </a:rPr>
              <a:t>该样本的</a:t>
            </a:r>
            <a:r>
              <a:rPr lang="zh-CN" altLang="en-US" sz="3085" b="1" dirty="0">
                <a:solidFill>
                  <a:schemeClr val="accent2"/>
                </a:solidFill>
              </a:rPr>
              <a:t>散点图</a:t>
            </a:r>
            <a:r>
              <a:rPr lang="zh-CN" altLang="en-US" sz="3085" dirty="0">
                <a:solidFill>
                  <a:schemeClr val="tx1"/>
                </a:solidFill>
              </a:rPr>
              <a:t>（</a:t>
            </a:r>
            <a:r>
              <a:rPr lang="en-US" altLang="zh-CN" sz="3085" dirty="0">
                <a:solidFill>
                  <a:schemeClr val="tx1"/>
                </a:solidFill>
              </a:rPr>
              <a:t>scatter diagram)</a:t>
            </a:r>
            <a:r>
              <a:rPr lang="zh-CN" altLang="en-US" sz="3085" dirty="0">
                <a:solidFill>
                  <a:schemeClr val="tx1"/>
                </a:solidFill>
              </a:rPr>
              <a:t>：</a:t>
            </a:r>
            <a:endParaRPr lang="zh-CN" altLang="en-US" sz="3085" dirty="0">
              <a:solidFill>
                <a:schemeClr val="tx1"/>
              </a:solidFill>
            </a:endParaRPr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xfrm>
            <a:off x="1139174" y="4177773"/>
            <a:ext cx="8572571" cy="2460808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en-US" altLang="zh-CN" sz="2645" dirty="0"/>
              <a:t> </a:t>
            </a:r>
            <a:r>
              <a:rPr lang="zh-CN" altLang="en-US" sz="3085" dirty="0"/>
              <a:t>画一条直线以尽好地拟合该散点图，由于样本取自总体，可以该直线近似地代表总体回归线。该直线称为</a:t>
            </a:r>
            <a:r>
              <a:rPr lang="zh-CN" altLang="en-US" sz="3085" b="1" dirty="0">
                <a:solidFill>
                  <a:srgbClr val="FF0000"/>
                </a:solidFill>
                <a:ea typeface="黑体" panose="02010600030101010101" pitchFamily="2" charset="-122"/>
              </a:rPr>
              <a:t>样本回归线</a:t>
            </a:r>
            <a:r>
              <a:rPr lang="zh-CN" altLang="en-US" sz="3085" b="1" dirty="0"/>
              <a:t>（</a:t>
            </a:r>
            <a:r>
              <a:rPr lang="en-US" altLang="zh-CN" sz="3085" b="1" dirty="0"/>
              <a:t>sample regression lines</a:t>
            </a:r>
            <a:r>
              <a:rPr lang="zh-CN" altLang="en-US" sz="3085" b="1" dirty="0"/>
              <a:t>）。</a:t>
            </a:r>
            <a:endParaRPr lang="zh-CN" altLang="en-US" sz="3085" dirty="0"/>
          </a:p>
        </p:txBody>
      </p:sp>
      <p:sp>
        <p:nvSpPr>
          <p:cNvPr id="20489" name="文本框 20488"/>
          <p:cNvSpPr txBox="1"/>
          <p:nvPr/>
        </p:nvSpPr>
        <p:spPr>
          <a:xfrm>
            <a:off x="978154" y="4970621"/>
            <a:ext cx="6300788" cy="44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har char="•"/>
            </a:pPr>
            <a:endParaRPr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1062165" y="6400551"/>
            <a:ext cx="8889362" cy="44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491" name="图表 491"/>
          <p:cNvGraphicFramePr/>
          <p:nvPr/>
        </p:nvGraphicFramePr>
        <p:xfrm>
          <a:off x="1488440" y="1056640"/>
          <a:ext cx="9042836" cy="322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9" grpId="0"/>
      <p:bldP spid="204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xfrm>
            <a:off x="1217935" y="1478935"/>
            <a:ext cx="8569071" cy="4536567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记样本回归线的函数形式为：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4276" name="图片 5427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47863" y="2747843"/>
            <a:ext cx="3360420" cy="635330"/>
          </a:xfrm>
          <a:prstGeom prst="rect">
            <a:avLst/>
          </a:prstGeom>
          <a:noFill/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4277" name="矩形 54276"/>
          <p:cNvSpPr/>
          <p:nvPr/>
        </p:nvSpPr>
        <p:spPr>
          <a:xfrm>
            <a:off x="901144" y="4494562"/>
            <a:ext cx="8693337" cy="1032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称为</a:t>
            </a:r>
            <a:r>
              <a:rPr lang="zh-CN" altLang="en-US" sz="308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样本回归函数</a:t>
            </a:r>
            <a:r>
              <a:rPr lang="zh-CN" altLang="en-US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sample regression function</a:t>
            </a:r>
            <a:r>
              <a:rPr lang="zh-CN" altLang="en-US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085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SRF</a:t>
            </a:r>
            <a:r>
              <a:rPr lang="zh-CN" altLang="en-US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xfrm>
            <a:off x="979905" y="922366"/>
            <a:ext cx="8892861" cy="103087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altLang="zh-CN" sz="3085" b="1" dirty="0">
                <a:solidFill>
                  <a:srgbClr val="FF0000"/>
                </a:solidFill>
              </a:rPr>
              <a:t>  </a:t>
            </a:r>
            <a:r>
              <a:rPr lang="zh-CN" altLang="en-US" sz="3085" b="1" dirty="0">
                <a:solidFill>
                  <a:srgbClr val="FF0000"/>
                </a:solidFill>
              </a:rPr>
              <a:t>注意：</a:t>
            </a:r>
            <a:r>
              <a:rPr lang="zh-CN" altLang="en-US" sz="3085" dirty="0"/>
              <a:t>这里</a:t>
            </a:r>
            <a:r>
              <a:rPr lang="zh-CN" altLang="en-US" sz="3085" dirty="0">
                <a:solidFill>
                  <a:schemeClr val="tx1"/>
                </a:solidFill>
              </a:rPr>
              <a:t>将</a:t>
            </a:r>
            <a:r>
              <a:rPr lang="zh-CN" altLang="en-US" sz="3085" b="1" dirty="0">
                <a:solidFill>
                  <a:srgbClr val="FF0000"/>
                </a:solidFill>
              </a:rPr>
              <a:t>样本回归线</a:t>
            </a:r>
            <a:r>
              <a:rPr lang="zh-CN" altLang="en-US" sz="3085" dirty="0">
                <a:solidFill>
                  <a:schemeClr val="tx1"/>
                </a:solidFill>
              </a:rPr>
              <a:t>看成</a:t>
            </a:r>
            <a:r>
              <a:rPr lang="zh-CN" altLang="en-US" sz="3085" b="1" dirty="0">
                <a:solidFill>
                  <a:srgbClr val="FF0000"/>
                </a:solidFill>
              </a:rPr>
              <a:t>总体回归线</a:t>
            </a:r>
            <a:r>
              <a:rPr lang="zh-CN" altLang="en-US" sz="3085" dirty="0">
                <a:solidFill>
                  <a:schemeClr val="tx1"/>
                </a:solidFill>
              </a:rPr>
              <a:t>的近似替代</a:t>
            </a:r>
            <a:endParaRPr lang="zh-CN" altLang="en-US" sz="3085" dirty="0">
              <a:solidFill>
                <a:schemeClr val="tx1"/>
              </a:solidFill>
            </a:endParaRPr>
          </a:p>
        </p:txBody>
      </p:sp>
      <p:sp>
        <p:nvSpPr>
          <p:cNvPr id="21517" name="文本框 21516"/>
          <p:cNvSpPr txBox="1"/>
          <p:nvPr/>
        </p:nvSpPr>
        <p:spPr>
          <a:xfrm>
            <a:off x="1377204" y="5208651"/>
            <a:ext cx="1176147" cy="44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  <a:endParaRPr lang="zh-CN" altLang="en-US"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18" name="图片 215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67353" y="4813102"/>
            <a:ext cx="4536567" cy="1270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图片 215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8011" y="1874485"/>
            <a:ext cx="2226278" cy="714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图片 215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2611" y="2590324"/>
            <a:ext cx="588074" cy="7945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图片 215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1952" y="3383173"/>
            <a:ext cx="3139892" cy="111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1745"/>
          <p:cNvSpPr/>
          <p:nvPr/>
        </p:nvSpPr>
        <p:spPr>
          <a:xfrm>
            <a:off x="1530276" y="922365"/>
            <a:ext cx="8821103" cy="63533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har char="•"/>
            </a:pPr>
            <a:r>
              <a:rPr lang="zh-CN" altLang="en-US" sz="3085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样本回归函数的随机形式</a:t>
            </a:r>
            <a:r>
              <a:rPr lang="en-US" altLang="zh-CN" sz="3085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3085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样本回归模型：</a:t>
            </a:r>
            <a:endParaRPr lang="zh-CN" altLang="en-US" sz="3085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7" name="文本框 31746"/>
          <p:cNvSpPr txBox="1"/>
          <p:nvPr/>
        </p:nvSpPr>
        <p:spPr>
          <a:xfrm>
            <a:off x="1298445" y="1557695"/>
            <a:ext cx="8072009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同样地，样本回归函数也有如下的随机形式：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08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1748" name="图片 3174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67353" y="2352294"/>
            <a:ext cx="4445556" cy="952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445" y="3383173"/>
            <a:ext cx="8233029" cy="12689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0" name="文本框 31749"/>
          <p:cNvSpPr txBox="1"/>
          <p:nvPr/>
        </p:nvSpPr>
        <p:spPr>
          <a:xfrm>
            <a:off x="1139174" y="4732592"/>
            <a:ext cx="8485061" cy="17849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315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由于方程中引入了随机项，成为计量经济模型，因此也称为</a:t>
            </a:r>
            <a:r>
              <a:rPr lang="zh-CN" altLang="en-US" sz="308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pitchFamily="2" charset="-122"/>
              </a:rPr>
              <a:t>样本回归模型</a:t>
            </a:r>
            <a:r>
              <a:rPr lang="zh-CN" altLang="en-US" sz="3085" b="1" dirty="0">
                <a:latin typeface="Times New Roman" panose="02020603050405020304" pitchFamily="18" charset="0"/>
                <a:ea typeface="黑体" panose="02010600030101010101" pitchFamily="2" charset="-122"/>
              </a:rPr>
              <a:t>（</a:t>
            </a:r>
            <a:r>
              <a:rPr lang="en-US" altLang="zh-CN" sz="3085" b="1" dirty="0">
                <a:latin typeface="Times New Roman" panose="02020603050405020304" pitchFamily="18" charset="0"/>
                <a:ea typeface="黑体" panose="02010600030101010101" pitchFamily="2" charset="-122"/>
              </a:rPr>
              <a:t>sample regression model</a:t>
            </a:r>
            <a:r>
              <a:rPr lang="zh-CN" altLang="en-US" sz="3085" b="1" dirty="0">
                <a:latin typeface="Times New Roman" panose="02020603050405020304" pitchFamily="18" charset="0"/>
                <a:ea typeface="黑体" panose="02010600030101010101" pitchFamily="2" charset="-122"/>
              </a:rPr>
              <a:t>）</a:t>
            </a: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08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1314252" y="945070"/>
            <a:ext cx="8569071" cy="924116"/>
          </a:xfrm>
        </p:spPr>
        <p:txBody>
          <a:bodyPr>
            <a:normAutofit fontScale="90000" lnSpcReduction="20000"/>
          </a:bodyPr>
          <a:lstStyle/>
          <a:p>
            <a:pPr marL="0" indent="0" algn="just">
              <a:buNone/>
            </a:pP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sz="3085" dirty="0">
                <a:solidFill>
                  <a:schemeClr val="accent2"/>
                </a:solidFill>
                <a:latin typeface="宋体" panose="02010600030101010101" pitchFamily="2" charset="-122"/>
              </a:rPr>
              <a:t>▼</a:t>
            </a:r>
            <a:r>
              <a:rPr lang="zh-CN" altLang="en-US" sz="3085" b="1" dirty="0">
                <a:solidFill>
                  <a:schemeClr val="accent2"/>
                </a:solidFill>
                <a:ea typeface="黑体" panose="02010600030101010101" pitchFamily="2" charset="-122"/>
              </a:rPr>
              <a:t>回归分析的主要目的</a:t>
            </a:r>
            <a:r>
              <a:rPr lang="zh-CN" altLang="en-US" sz="3085" dirty="0"/>
              <a:t>：根据样本回归函数</a:t>
            </a:r>
            <a:r>
              <a:rPr lang="en-US" altLang="zh-CN" sz="3085" dirty="0"/>
              <a:t>SRF</a:t>
            </a:r>
            <a:r>
              <a:rPr lang="zh-CN" altLang="en-US" sz="3085" dirty="0"/>
              <a:t>，估计总体回归函数</a:t>
            </a:r>
            <a:r>
              <a:rPr lang="en-US" altLang="zh-CN" sz="3085" dirty="0"/>
              <a:t>PRF</a:t>
            </a:r>
            <a:r>
              <a:rPr lang="zh-CN" altLang="en-US" sz="3085" dirty="0"/>
              <a:t>。</a:t>
            </a:r>
            <a:endParaRPr lang="zh-CN" altLang="en-US" sz="3085" dirty="0"/>
          </a:p>
        </p:txBody>
      </p:sp>
      <p:pic>
        <p:nvPicPr>
          <p:cNvPr id="22542" name="图片 2254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17935" y="2988543"/>
            <a:ext cx="6033003" cy="44210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6" name="文本框 22545"/>
          <p:cNvSpPr txBox="1"/>
          <p:nvPr/>
        </p:nvSpPr>
        <p:spPr>
          <a:xfrm>
            <a:off x="1139174" y="1869186"/>
            <a:ext cx="1932242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085" dirty="0">
                <a:latin typeface="宋体" panose="02010600030101010101" pitchFamily="2" charset="-122"/>
                <a:ea typeface="宋体" panose="02010600030101010101" pitchFamily="2" charset="-122"/>
              </a:rPr>
              <a:t>即，根据</a:t>
            </a:r>
            <a:r>
              <a:rPr lang="zh-CN" altLang="en-US" sz="2315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31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547" name="图片 225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0669" y="1804721"/>
            <a:ext cx="3832979" cy="7683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8" name="文本框 22547"/>
          <p:cNvSpPr txBox="1"/>
          <p:nvPr/>
        </p:nvSpPr>
        <p:spPr>
          <a:xfrm>
            <a:off x="1139174" y="2556495"/>
            <a:ext cx="1176147" cy="561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估计</a:t>
            </a:r>
            <a:endParaRPr lang="zh-CN" altLang="en-US" sz="308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50" name="矩形 22549"/>
          <p:cNvSpPr/>
          <p:nvPr/>
        </p:nvSpPr>
        <p:spPr>
          <a:xfrm>
            <a:off x="4091794" y="3654457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graphicFrame>
        <p:nvGraphicFramePr>
          <p:cNvPr id="22549" name="对象 22548"/>
          <p:cNvGraphicFramePr/>
          <p:nvPr/>
        </p:nvGraphicFramePr>
        <p:xfrm>
          <a:off x="3474681" y="2677004"/>
          <a:ext cx="5159645" cy="62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3" imgW="54559200" imgH="5486400" progId="Equation.3">
                  <p:embed/>
                </p:oleObj>
              </mc:Choice>
              <mc:Fallback>
                <p:oleObj name="" r:id="rId3" imgW="54559200" imgH="5486400" progId="Equation.3">
                  <p:embed/>
                  <p:pic>
                    <p:nvPicPr>
                      <p:cNvPr id="0" name="图片 3075" descr="image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4681" y="2677004"/>
                        <a:ext cx="5159645" cy="6230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38913"/>
          <p:cNvSpPr>
            <a:spLocks noGrp="1"/>
          </p:cNvSpPr>
          <p:nvPr>
            <p:ph type="ctrTitle"/>
          </p:nvPr>
        </p:nvSpPr>
        <p:spPr>
          <a:xfrm>
            <a:off x="1326385" y="-15132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8917" name="对象 38916"/>
          <p:cNvGraphicFramePr/>
          <p:nvPr/>
        </p:nvGraphicFramePr>
        <p:xfrm>
          <a:off x="954212" y="1764407"/>
          <a:ext cx="9535192" cy="284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5274310" imgH="1581785" progId="Word.Document.8">
                  <p:embed/>
                </p:oleObj>
              </mc:Choice>
              <mc:Fallback>
                <p:oleObj name="" r:id="rId1" imgW="5274310" imgH="1581785" progId="Word.Document.8">
                  <p:embed/>
                  <p:pic>
                    <p:nvPicPr>
                      <p:cNvPr id="0" name="图片 3081" descr="image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4212" y="1764407"/>
                        <a:ext cx="9535192" cy="2842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39937"/>
          <p:cNvSpPr>
            <a:spLocks noGrp="1"/>
          </p:cNvSpPr>
          <p:nvPr>
            <p:ph type="ctrTitle"/>
          </p:nvPr>
        </p:nvSpPr>
        <p:spPr>
          <a:xfrm>
            <a:off x="1248915" y="-1035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9940" name="对象 39939"/>
          <p:cNvGraphicFramePr/>
          <p:nvPr/>
        </p:nvGraphicFramePr>
        <p:xfrm>
          <a:off x="1026220" y="1620391"/>
          <a:ext cx="9160645" cy="446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5274310" imgH="2576830" progId="Word.Document.8">
                  <p:embed/>
                </p:oleObj>
              </mc:Choice>
              <mc:Fallback>
                <p:oleObj name="" r:id="rId1" imgW="5274310" imgH="2576830" progId="Word.Document.8">
                  <p:embed/>
                  <p:pic>
                    <p:nvPicPr>
                      <p:cNvPr id="0" name="图片 3079" descr="image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6220" y="1620391"/>
                        <a:ext cx="9160645" cy="44648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0961"/>
          <p:cNvSpPr>
            <a:spLocks noGrp="1"/>
          </p:cNvSpPr>
          <p:nvPr>
            <p:ph type="ctrTitle"/>
          </p:nvPr>
        </p:nvSpPr>
        <p:spPr>
          <a:xfrm>
            <a:off x="1223515" y="-38929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0964" name="对象 40963"/>
          <p:cNvGraphicFramePr/>
          <p:nvPr/>
        </p:nvGraphicFramePr>
        <p:xfrm>
          <a:off x="807050" y="2362284"/>
          <a:ext cx="8891111" cy="400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3075" descr="image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7050" y="2362284"/>
                        <a:ext cx="8891111" cy="400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文本框 40964"/>
          <p:cNvSpPr txBox="1"/>
          <p:nvPr/>
        </p:nvSpPr>
        <p:spPr>
          <a:xfrm>
            <a:off x="1358154" y="1553675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参数的最小二乘估计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600075" y="-138524"/>
            <a:ext cx="9624060" cy="1260211"/>
          </a:xfrm>
        </p:spPr>
        <p:txBody>
          <a:bodyPr anchor="ctr"/>
          <a:lstStyle/>
          <a:p>
            <a:r>
              <a:rPr lang="zh-CN" altLang="en-US" sz="397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§</a:t>
            </a:r>
            <a:r>
              <a:rPr lang="en-US" altLang="zh-CN" sz="397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1.1  </a:t>
            </a:r>
            <a:r>
              <a:rPr lang="zh-CN" altLang="en-US" sz="397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回归分析概述</a:t>
            </a:r>
            <a:endParaRPr lang="zh-CN" altLang="en-US" sz="397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一、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1" action="ppaction://hlinksldjump"/>
              </a:rPr>
              <a:t>变量间的关系及回归分析的基本概念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二、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总体回归函数（</a:t>
            </a:r>
            <a:r>
              <a:rPr lang="en-US" altLang="zh-CN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PRF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2" action="ppaction://hlinksldjump"/>
              </a:rPr>
              <a:t>）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三、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rId3" action="ppaction://hlinksldjump"/>
              </a:rPr>
              <a:t>随机扰动项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四、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样本回归函数（</a:t>
            </a:r>
            <a:r>
              <a:rPr lang="en-US" altLang="zh-CN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SRF</a:t>
            </a:r>
            <a:r>
              <a:rPr lang="zh-CN" altLang="en-US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hlinkClick r:id="" action="ppaction://noaction"/>
              </a:rPr>
              <a:t>）</a:t>
            </a:r>
            <a:endParaRPr lang="zh-CN" altLang="en-US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1985"/>
          <p:cNvSpPr>
            <a:spLocks noGrp="1"/>
          </p:cNvSpPr>
          <p:nvPr>
            <p:ph type="ctrTitle"/>
          </p:nvPr>
        </p:nvSpPr>
        <p:spPr>
          <a:xfrm>
            <a:off x="1095245" y="-12338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1988" name="对象 41987"/>
          <p:cNvGraphicFramePr/>
          <p:nvPr/>
        </p:nvGraphicFramePr>
        <p:xfrm>
          <a:off x="711851" y="2196455"/>
          <a:ext cx="9244655" cy="381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" r:id="rId1" imgW="5274310" imgH="2179955" progId="Word.Document.8">
                  <p:embed/>
                </p:oleObj>
              </mc:Choice>
              <mc:Fallback>
                <p:oleObj name="" r:id="rId1" imgW="5274310" imgH="2179955" progId="Word.Document.8">
                  <p:embed/>
                  <p:pic>
                    <p:nvPicPr>
                      <p:cNvPr id="0" name="图片 3084" descr="image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1851" y="2196455"/>
                        <a:ext cx="9244655" cy="381547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文本框 41988"/>
          <p:cNvSpPr txBox="1"/>
          <p:nvPr/>
        </p:nvSpPr>
        <p:spPr>
          <a:xfrm>
            <a:off x="1602284" y="1393020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参数的最小二乘估计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3009"/>
          <p:cNvSpPr>
            <a:spLocks noGrp="1"/>
          </p:cNvSpPr>
          <p:nvPr>
            <p:ph type="ctrTitle"/>
          </p:nvPr>
        </p:nvSpPr>
        <p:spPr>
          <a:xfrm>
            <a:off x="1242565" y="806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3012" name="对象 43011"/>
          <p:cNvGraphicFramePr/>
          <p:nvPr/>
        </p:nvGraphicFramePr>
        <p:xfrm>
          <a:off x="3599982" y="2985873"/>
          <a:ext cx="2063508" cy="172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" r:id="rId1" imgW="21031200" imgH="17678400" progId="Equation.DSMT4">
                  <p:embed/>
                </p:oleObj>
              </mc:Choice>
              <mc:Fallback>
                <p:oleObj name="" r:id="rId1" imgW="21031200" imgH="17678400" progId="Equation.DSMT4">
                  <p:embed/>
                  <p:pic>
                    <p:nvPicPr>
                      <p:cNvPr id="0" name="图片 3078" descr="image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99982" y="2985873"/>
                        <a:ext cx="2063508" cy="17274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文本框 43012"/>
          <p:cNvSpPr txBox="1"/>
          <p:nvPr/>
        </p:nvSpPr>
        <p:spPr>
          <a:xfrm>
            <a:off x="1455964" y="2907114"/>
            <a:ext cx="152908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645" dirty="0">
                <a:latin typeface="Verdana" panose="020B0604030504040204" pitchFamily="34" charset="0"/>
                <a:ea typeface="宋体" panose="02010600030101010101" pitchFamily="2" charset="-122"/>
              </a:rPr>
              <a:t>解之得：</a:t>
            </a:r>
            <a:endParaRPr lang="zh-CN" altLang="en-US" sz="264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3014" name="文本框 43013"/>
          <p:cNvSpPr txBox="1"/>
          <p:nvPr/>
        </p:nvSpPr>
        <p:spPr>
          <a:xfrm>
            <a:off x="1615234" y="5129892"/>
            <a:ext cx="85598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645" dirty="0">
                <a:latin typeface="Verdana" panose="020B0604030504040204" pitchFamily="34" charset="0"/>
                <a:ea typeface="宋体" panose="02010600030101010101" pitchFamily="2" charset="-122"/>
              </a:rPr>
              <a:t>其中</a:t>
            </a:r>
            <a:endParaRPr lang="zh-CN" altLang="en-US" sz="264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3015" name="对象 43014"/>
          <p:cNvGraphicFramePr/>
          <p:nvPr/>
        </p:nvGraphicFramePr>
        <p:xfrm>
          <a:off x="2567353" y="4970621"/>
          <a:ext cx="4128767" cy="873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" r:id="rId3" imgW="48768000" imgH="10363200" progId="Equation.DSMT4">
                  <p:embed/>
                </p:oleObj>
              </mc:Choice>
              <mc:Fallback>
                <p:oleObj name="" r:id="rId3" imgW="48768000" imgH="10363200" progId="Equation.DSMT4">
                  <p:embed/>
                  <p:pic>
                    <p:nvPicPr>
                      <p:cNvPr id="0" name="图片 3077" descr="image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7353" y="4970621"/>
                        <a:ext cx="4128767" cy="873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对象 43015"/>
          <p:cNvGraphicFramePr/>
          <p:nvPr/>
        </p:nvGraphicFramePr>
        <p:xfrm>
          <a:off x="2488593" y="5605951"/>
          <a:ext cx="5240155" cy="952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" r:id="rId5" imgW="56692800" imgH="10363200" progId="Equation.DSMT4">
                  <p:embed/>
                </p:oleObj>
              </mc:Choice>
              <mc:Fallback>
                <p:oleObj name="" r:id="rId5" imgW="56692800" imgH="10363200" progId="Equation.DSMT4">
                  <p:embed/>
                  <p:pic>
                    <p:nvPicPr>
                      <p:cNvPr id="0" name="图片 3076" descr="image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8593" y="5605951"/>
                        <a:ext cx="5240155" cy="9521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文本框 43016"/>
          <p:cNvSpPr txBox="1"/>
          <p:nvPr/>
        </p:nvSpPr>
        <p:spPr>
          <a:xfrm>
            <a:off x="1377204" y="1954995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参数的最小二乘估计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4033"/>
          <p:cNvSpPr>
            <a:spLocks noGrp="1"/>
          </p:cNvSpPr>
          <p:nvPr>
            <p:ph type="ctrTitle"/>
          </p:nvPr>
        </p:nvSpPr>
        <p:spPr>
          <a:xfrm>
            <a:off x="1222880" y="5505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0" name="文本框 44039"/>
          <p:cNvSpPr txBox="1"/>
          <p:nvPr/>
        </p:nvSpPr>
        <p:spPr>
          <a:xfrm>
            <a:off x="1377204" y="1954995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参数的极大似然估计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4041" name="对象 44040"/>
          <p:cNvGraphicFramePr/>
          <p:nvPr/>
        </p:nvGraphicFramePr>
        <p:xfrm>
          <a:off x="822385" y="3463683"/>
          <a:ext cx="9213152" cy="2422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" r:id="rId1" imgW="5274310" imgH="1387475" progId="Word.Document.8">
                  <p:embed/>
                </p:oleObj>
              </mc:Choice>
              <mc:Fallback>
                <p:oleObj name="" r:id="rId1" imgW="5274310" imgH="1387475" progId="Word.Document.8">
                  <p:embed/>
                  <p:pic>
                    <p:nvPicPr>
                      <p:cNvPr id="0" name="图片 3083" descr="image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85" y="3463683"/>
                        <a:ext cx="9213152" cy="24223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45057"/>
          <p:cNvSpPr>
            <a:spLocks noGrp="1"/>
          </p:cNvSpPr>
          <p:nvPr>
            <p:ph type="ctrTitle"/>
          </p:nvPr>
        </p:nvSpPr>
        <p:spPr>
          <a:xfrm>
            <a:off x="1308605" y="10204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文本框 45058"/>
          <p:cNvSpPr txBox="1"/>
          <p:nvPr/>
        </p:nvSpPr>
        <p:spPr>
          <a:xfrm>
            <a:off x="1377204" y="1954995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参数的极大似然估计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5061" name="对象 45060"/>
          <p:cNvGraphicFramePr/>
          <p:nvPr/>
        </p:nvGraphicFramePr>
        <p:xfrm>
          <a:off x="824135" y="2744343"/>
          <a:ext cx="9297162" cy="418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3080" descr="image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4135" y="2744343"/>
                        <a:ext cx="9297162" cy="41865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6081"/>
          <p:cNvSpPr>
            <a:spLocks noGrp="1"/>
          </p:cNvSpPr>
          <p:nvPr>
            <p:ph type="ctrTitle"/>
          </p:nvPr>
        </p:nvSpPr>
        <p:spPr>
          <a:xfrm>
            <a:off x="1301620" y="-10433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3" name="文本框 46082"/>
          <p:cNvSpPr txBox="1"/>
          <p:nvPr/>
        </p:nvSpPr>
        <p:spPr>
          <a:xfrm>
            <a:off x="1377204" y="1954995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参数的极大似然估计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6085" name="对象 46084"/>
          <p:cNvGraphicFramePr/>
          <p:nvPr/>
        </p:nvGraphicFramePr>
        <p:xfrm>
          <a:off x="741875" y="3066383"/>
          <a:ext cx="9372421" cy="35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3082" descr="image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875" y="3066383"/>
                        <a:ext cx="9372421" cy="3502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47105"/>
          <p:cNvSpPr>
            <a:spLocks noGrp="1"/>
          </p:cNvSpPr>
          <p:nvPr>
            <p:ph type="ctrTitle"/>
          </p:nvPr>
        </p:nvSpPr>
        <p:spPr>
          <a:xfrm>
            <a:off x="1377185" y="806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7" name="文本框 47106"/>
          <p:cNvSpPr txBox="1"/>
          <p:nvPr/>
        </p:nvSpPr>
        <p:spPr>
          <a:xfrm>
            <a:off x="1377204" y="1954995"/>
            <a:ext cx="3731895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085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参数的极大似然估计</a:t>
            </a:r>
            <a:endParaRPr lang="zh-CN" altLang="en-US" sz="3085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7109" name="对象 47108"/>
          <p:cNvGraphicFramePr/>
          <p:nvPr/>
        </p:nvGraphicFramePr>
        <p:xfrm>
          <a:off x="822385" y="2985873"/>
          <a:ext cx="9318165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3085" descr="image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85" y="2985873"/>
                        <a:ext cx="9318165" cy="3500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8129"/>
          <p:cNvSpPr>
            <a:spLocks noGrp="1"/>
          </p:cNvSpPr>
          <p:nvPr>
            <p:ph type="ctrTitle"/>
          </p:nvPr>
        </p:nvSpPr>
        <p:spPr>
          <a:xfrm>
            <a:off x="1213990" y="-2940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文本框 48130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3" name="矩形 48132"/>
          <p:cNvSpPr/>
          <p:nvPr/>
        </p:nvSpPr>
        <p:spPr>
          <a:xfrm>
            <a:off x="822385" y="3707023"/>
            <a:ext cx="9281409" cy="10325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anchor="ctr">
            <a:spAutoFit/>
          </a:bodyPr>
          <a:lstStyle/>
          <a:p>
            <a:pPr lvl="0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最小二乘法得到的参数估计具有：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085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线性性，无偏性</a:t>
            </a:r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及</a:t>
            </a:r>
            <a:r>
              <a:rPr lang="zh-CN" altLang="en-US" sz="3085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最优性</a:t>
            </a:r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三种重要的统计特性。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49153"/>
          <p:cNvSpPr>
            <a:spLocks noGrp="1"/>
          </p:cNvSpPr>
          <p:nvPr>
            <p:ph type="ctrTitle"/>
          </p:nvPr>
        </p:nvSpPr>
        <p:spPr>
          <a:xfrm>
            <a:off x="1448305" y="-13227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文本框 49154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9157" name="对象 49156"/>
          <p:cNvGraphicFramePr/>
          <p:nvPr/>
        </p:nvGraphicFramePr>
        <p:xfrm>
          <a:off x="663115" y="2828354"/>
          <a:ext cx="9405676" cy="423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3078" descr="image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2828354"/>
                        <a:ext cx="9405676" cy="4233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50177"/>
          <p:cNvSpPr>
            <a:spLocks noGrp="1"/>
          </p:cNvSpPr>
          <p:nvPr>
            <p:ph type="ctrTitle"/>
          </p:nvPr>
        </p:nvSpPr>
        <p:spPr>
          <a:xfrm>
            <a:off x="1377185" y="9188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79" name="文本框 50178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0181" name="对象 50180"/>
          <p:cNvGraphicFramePr/>
          <p:nvPr/>
        </p:nvGraphicFramePr>
        <p:xfrm>
          <a:off x="1102420" y="2985873"/>
          <a:ext cx="9284910" cy="277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3079" descr="image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2420" y="2985873"/>
                        <a:ext cx="9284910" cy="27793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51201"/>
          <p:cNvSpPr>
            <a:spLocks noGrp="1"/>
          </p:cNvSpPr>
          <p:nvPr>
            <p:ph type="ctrTitle"/>
          </p:nvPr>
        </p:nvSpPr>
        <p:spPr>
          <a:xfrm>
            <a:off x="1377185" y="73466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3" name="文本框 51202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1205" name="对象 51204"/>
          <p:cNvGraphicFramePr/>
          <p:nvPr/>
        </p:nvGraphicFramePr>
        <p:xfrm>
          <a:off x="741875" y="2985873"/>
          <a:ext cx="9318165" cy="384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" r:id="rId1" imgW="5274310" imgH="2179955" progId="Word.Document.8">
                  <p:embed/>
                </p:oleObj>
              </mc:Choice>
              <mc:Fallback>
                <p:oleObj name="" r:id="rId1" imgW="5274310" imgH="2179955" progId="Word.Document.8">
                  <p:embed/>
                  <p:pic>
                    <p:nvPicPr>
                      <p:cNvPr id="0" name="图片 3082" descr="image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875" y="2985873"/>
                        <a:ext cx="9318165" cy="384523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5841"/>
          <p:cNvSpPr>
            <a:spLocks noGrp="1"/>
          </p:cNvSpPr>
          <p:nvPr>
            <p:ph type="title"/>
          </p:nvPr>
        </p:nvSpPr>
        <p:spPr>
          <a:xfrm>
            <a:off x="1530276" y="-251817"/>
            <a:ext cx="9624060" cy="1260211"/>
          </a:xfrm>
        </p:spPr>
        <p:txBody>
          <a:bodyPr anchor="ctr"/>
          <a:lstStyle/>
          <a:p>
            <a:pPr algn="l"/>
            <a:r>
              <a:rPr lang="zh-CN" altLang="en-US" sz="3530" b="1" dirty="0">
                <a:solidFill>
                  <a:srgbClr val="FF0000"/>
                </a:solidFill>
                <a:ea typeface="楷体_GB2312" panose="02010609030101010101" pitchFamily="49" charset="-122"/>
              </a:rPr>
              <a:t>一、变量间的关系及回归分析的基本概念</a:t>
            </a:r>
            <a:endParaRPr lang="zh-CN" altLang="en-US" sz="3530" b="1" dirty="0">
              <a:solidFill>
                <a:srgbClr val="FF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xfrm>
            <a:off x="979905" y="1548383"/>
            <a:ext cx="8569071" cy="175547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altLang="zh-CN" sz="3085" b="1" dirty="0">
                <a:solidFill>
                  <a:schemeClr val="accent2"/>
                </a:solidFill>
              </a:rPr>
              <a:t>1. </a:t>
            </a:r>
            <a:r>
              <a:rPr lang="zh-CN" altLang="en-US" sz="3085" b="1" dirty="0">
                <a:solidFill>
                  <a:schemeClr val="accent2"/>
                </a:solidFill>
              </a:rPr>
              <a:t>变量间的关系</a:t>
            </a:r>
            <a:endParaRPr lang="zh-CN" altLang="en-US" sz="3085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3085" dirty="0"/>
              <a:t>（</a:t>
            </a:r>
            <a:r>
              <a:rPr lang="en-US" altLang="zh-CN" sz="3085" dirty="0"/>
              <a:t>1</a:t>
            </a:r>
            <a:r>
              <a:rPr lang="zh-CN" altLang="en-US" sz="3085" dirty="0"/>
              <a:t>）</a:t>
            </a:r>
            <a:r>
              <a:rPr lang="zh-CN" altLang="en-US" sz="3085" b="1" dirty="0">
                <a:ea typeface="黑体" panose="02010600030101010101" pitchFamily="2" charset="-122"/>
              </a:rPr>
              <a:t>确定性关系</a:t>
            </a:r>
            <a:r>
              <a:rPr lang="zh-CN" altLang="en-US" sz="3085" dirty="0"/>
              <a:t>或</a:t>
            </a:r>
            <a:r>
              <a:rPr lang="zh-CN" altLang="en-US" sz="3085" b="1" dirty="0">
                <a:ea typeface="黑体" panose="02010600030101010101" pitchFamily="2" charset="-122"/>
              </a:rPr>
              <a:t>函数关系</a:t>
            </a:r>
            <a:r>
              <a:rPr lang="zh-CN" altLang="en-US" sz="3085" b="1" dirty="0"/>
              <a:t>：</a:t>
            </a:r>
            <a:r>
              <a:rPr lang="zh-CN" altLang="en-US" sz="3085" dirty="0"/>
              <a:t>研究的是确定现象非随机变量间的关系。</a:t>
            </a:r>
            <a:endParaRPr lang="zh-CN" altLang="en-US" sz="3085" dirty="0"/>
          </a:p>
        </p:txBody>
      </p:sp>
      <p:graphicFrame>
        <p:nvGraphicFramePr>
          <p:cNvPr id="35844" name="对象 35843"/>
          <p:cNvGraphicFramePr/>
          <p:nvPr/>
        </p:nvGraphicFramePr>
        <p:xfrm>
          <a:off x="1853263" y="3621203"/>
          <a:ext cx="5742468" cy="63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47548800" imgH="5486400" progId="Equation.3">
                  <p:embed/>
                </p:oleObj>
              </mc:Choice>
              <mc:Fallback>
                <p:oleObj name="" r:id="rId1" imgW="47548800" imgH="5486400" progId="Equation.3">
                  <p:embed/>
                  <p:pic>
                    <p:nvPicPr>
                      <p:cNvPr id="0" name="图片 3076" descr="image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53263" y="3621203"/>
                        <a:ext cx="5742468" cy="6353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矩形 35844"/>
          <p:cNvSpPr/>
          <p:nvPr/>
        </p:nvSpPr>
        <p:spPr>
          <a:xfrm>
            <a:off x="979905" y="4415802"/>
            <a:ext cx="8572571" cy="10325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）统计依赖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zh-CN" altLang="en-US" sz="3085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相关关系：</a:t>
            </a:r>
            <a:r>
              <a:rPr lang="zh-CN" altLang="en-US" sz="3085" dirty="0">
                <a:latin typeface="Times New Roman" panose="02020603050405020304" pitchFamily="18" charset="0"/>
                <a:ea typeface="宋体" panose="02010600030101010101" pitchFamily="2" charset="-122"/>
              </a:rPr>
              <a:t>研究的是非确定现象随机变量间的关系。</a:t>
            </a:r>
            <a:endParaRPr lang="zh-CN" altLang="en-US" sz="3085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5846" name="对象 35845">
            <a:hlinkClick r:id="" action="ppaction://ole?verb=0"/>
          </p:cNvPr>
          <p:cNvGraphicFramePr/>
          <p:nvPr/>
        </p:nvGraphicFramePr>
        <p:xfrm>
          <a:off x="1377204" y="5765221"/>
          <a:ext cx="7779723" cy="63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3" imgW="68884800" imgH="5181600" progId="Equation.3">
                  <p:embed/>
                </p:oleObj>
              </mc:Choice>
              <mc:Fallback>
                <p:oleObj name="" r:id="rId3" imgW="68884800" imgH="5181600" progId="Equation.3">
                  <p:embed/>
                  <p:pic>
                    <p:nvPicPr>
                      <p:cNvPr id="0" name="图片 3075" descr="image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7204" y="5765221"/>
                        <a:ext cx="7779723" cy="635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52225"/>
          <p:cNvSpPr>
            <a:spLocks noGrp="1"/>
          </p:cNvSpPr>
          <p:nvPr>
            <p:ph type="ctrTitle"/>
          </p:nvPr>
        </p:nvSpPr>
        <p:spPr>
          <a:xfrm>
            <a:off x="1308100" y="167640"/>
            <a:ext cx="8812530" cy="1508125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7" name="文本框 52226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2229" name="对象 52228"/>
          <p:cNvGraphicFramePr/>
          <p:nvPr/>
        </p:nvGraphicFramePr>
        <p:xfrm>
          <a:off x="663115" y="3304413"/>
          <a:ext cx="9531691" cy="242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" r:id="rId1" imgW="5274310" imgH="1189355" progId="Word.Document.8">
                  <p:embed/>
                </p:oleObj>
              </mc:Choice>
              <mc:Fallback>
                <p:oleObj name="" r:id="rId1" imgW="5274310" imgH="1189355" progId="Word.Document.8">
                  <p:embed/>
                  <p:pic>
                    <p:nvPicPr>
                      <p:cNvPr id="0" name="图片 3086" descr="image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3304413"/>
                        <a:ext cx="9531691" cy="24204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53249"/>
          <p:cNvSpPr>
            <a:spLocks noGrp="1"/>
          </p:cNvSpPr>
          <p:nvPr>
            <p:ph type="ctrTitle"/>
          </p:nvPr>
        </p:nvSpPr>
        <p:spPr>
          <a:xfrm>
            <a:off x="1377185" y="9315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3" name="矩形 53252"/>
          <p:cNvSpPr/>
          <p:nvPr/>
        </p:nvSpPr>
        <p:spPr>
          <a:xfrm>
            <a:off x="733123" y="3388484"/>
            <a:ext cx="9646920" cy="10325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pPr lvl="0"/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由于最小二乘估计的这一特性，才使得最小二乘估计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在数理统计学及计量经济学中获得了最为广泛的应用。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54273"/>
          <p:cNvSpPr>
            <a:spLocks noGrp="1"/>
          </p:cNvSpPr>
          <p:nvPr>
            <p:ph type="ctrTitle"/>
          </p:nvPr>
        </p:nvSpPr>
        <p:spPr>
          <a:xfrm>
            <a:off x="1458465" y="-30039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5" name="文本框 54274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4277" name="对象 54276"/>
          <p:cNvGraphicFramePr/>
          <p:nvPr/>
        </p:nvGraphicFramePr>
        <p:xfrm>
          <a:off x="1139174" y="3223903"/>
          <a:ext cx="8017753" cy="119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" r:id="rId1" imgW="81686400" imgH="12192000" progId="Equation.DSMT4">
                  <p:embed/>
                </p:oleObj>
              </mc:Choice>
              <mc:Fallback>
                <p:oleObj name="" r:id="rId1" imgW="81686400" imgH="12192000" progId="Equation.DSMT4">
                  <p:embed/>
                  <p:pic>
                    <p:nvPicPr>
                      <p:cNvPr id="0" name="图片 3097" descr="image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9174" y="3223903"/>
                        <a:ext cx="8017753" cy="11901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对象 54277"/>
          <p:cNvGraphicFramePr/>
          <p:nvPr/>
        </p:nvGraphicFramePr>
        <p:xfrm>
          <a:off x="1060415" y="4575072"/>
          <a:ext cx="4207526" cy="142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" r:id="rId3" imgW="34442400" imgH="11582400" progId="Equation.DSMT4">
                  <p:embed/>
                </p:oleObj>
              </mc:Choice>
              <mc:Fallback>
                <p:oleObj name="" r:id="rId3" imgW="34442400" imgH="11582400" progId="Equation.DSMT4">
                  <p:embed/>
                  <p:pic>
                    <p:nvPicPr>
                      <p:cNvPr id="0" name="图片 3096" descr="image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0415" y="4575072"/>
                        <a:ext cx="4207526" cy="14211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55297"/>
          <p:cNvSpPr>
            <a:spLocks noGrp="1"/>
          </p:cNvSpPr>
          <p:nvPr>
            <p:ph type="ctrTitle"/>
          </p:nvPr>
        </p:nvSpPr>
        <p:spPr>
          <a:xfrm>
            <a:off x="1269870" y="-19879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文本框 55298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5302" name="对象 55301"/>
          <p:cNvGraphicFramePr/>
          <p:nvPr/>
        </p:nvGraphicFramePr>
        <p:xfrm>
          <a:off x="582605" y="2828354"/>
          <a:ext cx="9297162" cy="443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" r:id="rId1" imgW="5281930" imgH="2517140" progId="Word.Document.8">
                  <p:embed/>
                </p:oleObj>
              </mc:Choice>
              <mc:Fallback>
                <p:oleObj name="" r:id="rId1" imgW="5281930" imgH="2517140" progId="Word.Document.8">
                  <p:embed/>
                  <p:pic>
                    <p:nvPicPr>
                      <p:cNvPr id="0" name="图片 3099" descr="image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605" y="2828354"/>
                        <a:ext cx="9297162" cy="4438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56321"/>
          <p:cNvSpPr>
            <a:spLocks noGrp="1"/>
          </p:cNvSpPr>
          <p:nvPr>
            <p:ph type="ctrTitle"/>
          </p:nvPr>
        </p:nvSpPr>
        <p:spPr>
          <a:xfrm>
            <a:off x="1377185" y="-29404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3" name="文本框 56322"/>
          <p:cNvSpPr txBox="1"/>
          <p:nvPr/>
        </p:nvSpPr>
        <p:spPr>
          <a:xfrm>
            <a:off x="1377204" y="1914739"/>
            <a:ext cx="4858607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最小二乘法估计的性质</a:t>
            </a:r>
            <a:endParaRPr lang="zh-CN" altLang="en-US" sz="353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6325" name="对象 56324"/>
          <p:cNvGraphicFramePr/>
          <p:nvPr/>
        </p:nvGraphicFramePr>
        <p:xfrm>
          <a:off x="752376" y="2747843"/>
          <a:ext cx="9634954" cy="433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3077" descr="image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2376" y="2747843"/>
                        <a:ext cx="9634954" cy="433354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57345"/>
          <p:cNvSpPr>
            <a:spLocks noGrp="1"/>
          </p:cNvSpPr>
          <p:nvPr>
            <p:ph type="ctrTitle"/>
          </p:nvPr>
        </p:nvSpPr>
        <p:spPr>
          <a:xfrm>
            <a:off x="1420365" y="17586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文本框 57346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7349" name="对象 57348"/>
          <p:cNvGraphicFramePr/>
          <p:nvPr/>
        </p:nvGraphicFramePr>
        <p:xfrm>
          <a:off x="741875" y="2828354"/>
          <a:ext cx="9213152" cy="415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" r:id="rId1" imgW="5274310" imgH="2378075" progId="Word.Document.8">
                  <p:embed/>
                </p:oleObj>
              </mc:Choice>
              <mc:Fallback>
                <p:oleObj name="" r:id="rId1" imgW="5274310" imgH="2378075" progId="Word.Document.8">
                  <p:embed/>
                  <p:pic>
                    <p:nvPicPr>
                      <p:cNvPr id="0" name="图片 3092" descr="image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1875" y="2828354"/>
                        <a:ext cx="9213152" cy="41515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58369"/>
          <p:cNvSpPr>
            <a:spLocks noGrp="1"/>
          </p:cNvSpPr>
          <p:nvPr>
            <p:ph type="ctrTitle"/>
          </p:nvPr>
        </p:nvSpPr>
        <p:spPr>
          <a:xfrm>
            <a:off x="1144775" y="-38929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1" name="文本框 58370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58373" name="图片 5837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7876" y="3204567"/>
            <a:ext cx="9129141" cy="1859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59393"/>
          <p:cNvSpPr>
            <a:spLocks noGrp="1"/>
          </p:cNvSpPr>
          <p:nvPr>
            <p:ph type="ctrTitle"/>
          </p:nvPr>
        </p:nvSpPr>
        <p:spPr>
          <a:xfrm>
            <a:off x="1334640" y="8299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5" name="文本框 59394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59397" name="对象 59396"/>
          <p:cNvGraphicFramePr/>
          <p:nvPr/>
        </p:nvGraphicFramePr>
        <p:xfrm>
          <a:off x="901144" y="3223903"/>
          <a:ext cx="9246406" cy="207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" r:id="rId1" imgW="5274310" imgH="1189355" progId="Word.Document.8">
                  <p:embed/>
                </p:oleObj>
              </mc:Choice>
              <mc:Fallback>
                <p:oleObj name="" r:id="rId1" imgW="5274310" imgH="1189355" progId="Word.Document.8">
                  <p:embed/>
                  <p:pic>
                    <p:nvPicPr>
                      <p:cNvPr id="0" name="图片 3095" descr="image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1144" y="3223903"/>
                        <a:ext cx="9246406" cy="20740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60417"/>
          <p:cNvSpPr>
            <a:spLocks noGrp="1"/>
          </p:cNvSpPr>
          <p:nvPr>
            <p:ph type="ctrTitle"/>
          </p:nvPr>
        </p:nvSpPr>
        <p:spPr>
          <a:xfrm>
            <a:off x="1298445" y="26476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19" name="文本框 60418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0421" name="对象 60420"/>
          <p:cNvGraphicFramePr/>
          <p:nvPr/>
        </p:nvGraphicFramePr>
        <p:xfrm>
          <a:off x="1060415" y="3304413"/>
          <a:ext cx="9843230" cy="378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" r:id="rId1" imgW="5274310" imgH="1784350" progId="Word.Document.8">
                  <p:embed/>
                </p:oleObj>
              </mc:Choice>
              <mc:Fallback>
                <p:oleObj name="" r:id="rId1" imgW="5274310" imgH="1784350" progId="Word.Document.8">
                  <p:embed/>
                  <p:pic>
                    <p:nvPicPr>
                      <p:cNvPr id="0" name="图片 3084" descr="image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0415" y="3304413"/>
                        <a:ext cx="9843230" cy="378747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61441"/>
          <p:cNvSpPr>
            <a:spLocks noGrp="1"/>
          </p:cNvSpPr>
          <p:nvPr>
            <p:ph type="ctrTitle"/>
          </p:nvPr>
        </p:nvSpPr>
        <p:spPr>
          <a:xfrm>
            <a:off x="1213990" y="82991"/>
            <a:ext cx="8812351" cy="1592699"/>
          </a:xfrm>
        </p:spPr>
        <p:txBody>
          <a:bodyPr anchor="b">
            <a:normAutofit fontScale="90000"/>
          </a:bodyPr>
          <a:lstStyle/>
          <a:p>
            <a:pPr defTabSz="914400"/>
            <a:r>
              <a:rPr lang="zh-CN" altLang="en-US" sz="529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485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850" b="1" kern="120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3" name="文本框 61442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1444" name="对象 61443"/>
          <p:cNvGraphicFramePr/>
          <p:nvPr/>
        </p:nvGraphicFramePr>
        <p:xfrm>
          <a:off x="1060415" y="3304413"/>
          <a:ext cx="9843230" cy="378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" r:id="rId1" imgW="5274310" imgH="1784350" progId="Word.Document.8">
                  <p:embed/>
                </p:oleObj>
              </mc:Choice>
              <mc:Fallback>
                <p:oleObj name="" r:id="rId1" imgW="5274310" imgH="1784350" progId="Word.Document.8">
                  <p:embed/>
                  <p:pic>
                    <p:nvPicPr>
                      <p:cNvPr id="0" name="图片 3081" descr="image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0415" y="3304413"/>
                        <a:ext cx="9843230" cy="378747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979905" y="1398425"/>
            <a:ext cx="8569071" cy="14369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085" b="1" dirty="0"/>
              <a:t>对变量间</a:t>
            </a:r>
            <a:r>
              <a:rPr lang="zh-CN" altLang="en-US" sz="3085" b="1" dirty="0">
                <a:solidFill>
                  <a:schemeClr val="accent2"/>
                </a:solidFill>
              </a:rPr>
              <a:t>统计依赖关系</a:t>
            </a:r>
            <a:r>
              <a:rPr lang="zh-CN" altLang="en-US" sz="3085" b="1" dirty="0"/>
              <a:t>的考察主要是通过</a:t>
            </a:r>
            <a:r>
              <a:rPr lang="zh-CN" altLang="en-US" sz="3085" b="1" dirty="0">
                <a:solidFill>
                  <a:srgbClr val="FF0000"/>
                </a:solidFill>
              </a:rPr>
              <a:t>相关分析</a:t>
            </a:r>
            <a:r>
              <a:rPr lang="en-US" altLang="zh-CN" sz="3085" b="1">
                <a:solidFill>
                  <a:srgbClr val="FF0000"/>
                </a:solidFill>
              </a:rPr>
              <a:t>(correlation analysis)</a:t>
            </a:r>
            <a:r>
              <a:rPr lang="zh-CN" altLang="en-US" sz="3085" b="1" dirty="0"/>
              <a:t>或</a:t>
            </a:r>
            <a:r>
              <a:rPr lang="zh-CN" altLang="en-US" sz="3085" b="1" dirty="0">
                <a:solidFill>
                  <a:srgbClr val="FF0000"/>
                </a:solidFill>
              </a:rPr>
              <a:t>回归分析</a:t>
            </a:r>
            <a:r>
              <a:rPr lang="en-US" altLang="zh-CN" sz="3085" b="1">
                <a:solidFill>
                  <a:srgbClr val="FF0000"/>
                </a:solidFill>
              </a:rPr>
              <a:t>(regression analysis)</a:t>
            </a:r>
            <a:r>
              <a:rPr lang="zh-CN" altLang="en-US" sz="3085" b="1" dirty="0"/>
              <a:t>来完成的</a:t>
            </a:r>
            <a:endParaRPr lang="zh-CN" altLang="en-US" sz="3085" b="1" dirty="0"/>
          </a:p>
        </p:txBody>
      </p:sp>
      <p:pic>
        <p:nvPicPr>
          <p:cNvPr id="39940" name="图片 3993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8189" y="3223903"/>
            <a:ext cx="9129141" cy="30173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矩形 62467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70" name="矩形 62469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graphicFrame>
        <p:nvGraphicFramePr>
          <p:cNvPr id="62471" name="对象 62470"/>
          <p:cNvGraphicFramePr/>
          <p:nvPr/>
        </p:nvGraphicFramePr>
        <p:xfrm>
          <a:off x="4076041" y="3223903"/>
          <a:ext cx="2928117" cy="115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" r:id="rId1" imgW="34137600" imgH="13411200" progId="Equation.DSMT4">
                  <p:embed/>
                </p:oleObj>
              </mc:Choice>
              <mc:Fallback>
                <p:oleObj name="" r:id="rId1" imgW="34137600" imgH="13411200" progId="Equation.DSMT4">
                  <p:embed/>
                  <p:pic>
                    <p:nvPicPr>
                      <p:cNvPr id="0" name="图片 3083" descr="image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6041" y="3223903"/>
                        <a:ext cx="2928117" cy="1153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矩形 62471"/>
          <p:cNvSpPr/>
          <p:nvPr/>
        </p:nvSpPr>
        <p:spPr>
          <a:xfrm>
            <a:off x="1853263" y="3546824"/>
            <a:ext cx="1957070" cy="495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/>
            <a:r>
              <a:rPr lang="zh-CN" altLang="en-US" sz="2645" b="1" dirty="0">
                <a:latin typeface="Arial" panose="020B0604020202020204" pitchFamily="34" charset="0"/>
                <a:ea typeface="宋体" panose="02010600030101010101" pitchFamily="2" charset="-122"/>
              </a:rPr>
              <a:t>偏差平方和</a:t>
            </a:r>
            <a:r>
              <a:rPr lang="zh-CN" altLang="en-US" sz="2315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73" name="矩形 62472"/>
          <p:cNvSpPr/>
          <p:nvPr/>
        </p:nvSpPr>
        <p:spPr>
          <a:xfrm>
            <a:off x="1853263" y="4579453"/>
            <a:ext cx="1984748" cy="495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sz="2645" b="1" dirty="0">
                <a:latin typeface="Arial" panose="020B0604020202020204" pitchFamily="34" charset="0"/>
                <a:ea typeface="宋体" panose="02010600030101010101" pitchFamily="2" charset="-122"/>
              </a:rPr>
              <a:t>残差平方和 </a:t>
            </a:r>
            <a:endParaRPr lang="zh-CN" altLang="en-US" sz="264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74" name="矩形 62473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graphicFrame>
        <p:nvGraphicFramePr>
          <p:cNvPr id="62475" name="对象 62474"/>
          <p:cNvGraphicFramePr/>
          <p:nvPr/>
        </p:nvGraphicFramePr>
        <p:xfrm>
          <a:off x="4076041" y="4256532"/>
          <a:ext cx="3283410" cy="124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" r:id="rId3" imgW="35052000" imgH="13411200" progId="Equation.DSMT4">
                  <p:embed/>
                </p:oleObj>
              </mc:Choice>
              <mc:Fallback>
                <p:oleObj name="" r:id="rId3" imgW="35052000" imgH="13411200" progId="Equation.DSMT4">
                  <p:embed/>
                  <p:pic>
                    <p:nvPicPr>
                      <p:cNvPr id="0" name="图片 3093" descr="image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041" y="4256532"/>
                        <a:ext cx="3283410" cy="12496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标题 62475"/>
          <p:cNvSpPr>
            <a:spLocks noGrp="1"/>
          </p:cNvSpPr>
          <p:nvPr>
            <p:ph type="ctrTitle"/>
          </p:nvPr>
        </p:nvSpPr>
        <p:spPr>
          <a:xfrm>
            <a:off x="1298445" y="-2359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77" name="文本框 62476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2478" name="对象 62477"/>
          <p:cNvGraphicFramePr/>
          <p:nvPr/>
        </p:nvGraphicFramePr>
        <p:xfrm>
          <a:off x="3202683" y="5605951"/>
          <a:ext cx="4365046" cy="112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" r:id="rId5" imgW="20421600" imgH="5181600" progId="Equation.DSMT4">
                  <p:embed/>
                </p:oleObj>
              </mc:Choice>
              <mc:Fallback>
                <p:oleObj name="" r:id="rId5" imgW="20421600" imgH="5181600" progId="Equation.DSMT4">
                  <p:embed/>
                  <p:pic>
                    <p:nvPicPr>
                      <p:cNvPr id="0" name="图片 3075" descr="image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2683" y="5605951"/>
                        <a:ext cx="4365046" cy="11288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63489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1" name="矩形 63490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sp>
        <p:nvSpPr>
          <p:cNvPr id="63495" name="矩形 63494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3497" name="标题 63496"/>
          <p:cNvSpPr>
            <a:spLocks noGrp="1"/>
          </p:cNvSpPr>
          <p:nvPr>
            <p:ph type="ctrTitle"/>
          </p:nvPr>
        </p:nvSpPr>
        <p:spPr>
          <a:xfrm>
            <a:off x="1476880" y="-135989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8" name="文本框 63497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63500" name="图片 6349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09833" y="3223903"/>
            <a:ext cx="5399425" cy="35896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64513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15" name="矩形 64514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sp>
        <p:nvSpPr>
          <p:cNvPr id="64516" name="矩形 64515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4517" name="标题 64516"/>
          <p:cNvSpPr>
            <a:spLocks noGrp="1"/>
          </p:cNvSpPr>
          <p:nvPr>
            <p:ph type="ctrTitle"/>
          </p:nvPr>
        </p:nvSpPr>
        <p:spPr>
          <a:xfrm>
            <a:off x="1411475" y="-9852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18" name="文本框 64517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4520" name="对象 64519"/>
          <p:cNvGraphicFramePr/>
          <p:nvPr/>
        </p:nvGraphicFramePr>
        <p:xfrm>
          <a:off x="663115" y="2747843"/>
          <a:ext cx="11432429" cy="435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3094" descr="image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2747843"/>
                        <a:ext cx="11432429" cy="4358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65537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39" name="矩形 65538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sp>
        <p:nvSpPr>
          <p:cNvPr id="65540" name="矩形 65539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5541" name="标题 65540"/>
          <p:cNvSpPr>
            <a:spLocks noGrp="1"/>
          </p:cNvSpPr>
          <p:nvPr>
            <p:ph type="ctrTitle"/>
          </p:nvPr>
        </p:nvSpPr>
        <p:spPr>
          <a:xfrm>
            <a:off x="1298445" y="-3248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2" name="文本框 65541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5544" name="对象 65543"/>
          <p:cNvGraphicFramePr/>
          <p:nvPr/>
        </p:nvGraphicFramePr>
        <p:xfrm>
          <a:off x="663115" y="3542443"/>
          <a:ext cx="11477935" cy="171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" r:id="rId1" imgW="5274310" imgH="793750" progId="Word.Document.8">
                  <p:embed/>
                </p:oleObj>
              </mc:Choice>
              <mc:Fallback>
                <p:oleObj name="" r:id="rId1" imgW="5274310" imgH="793750" progId="Word.Document.8">
                  <p:embed/>
                  <p:pic>
                    <p:nvPicPr>
                      <p:cNvPr id="0" name="图片 3089" descr="image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3542443"/>
                        <a:ext cx="11477935" cy="17134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66561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3" name="矩形 66562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sp>
        <p:nvSpPr>
          <p:cNvPr id="66564" name="矩形 66563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6565" name="标题 66564"/>
          <p:cNvSpPr>
            <a:spLocks noGrp="1"/>
          </p:cNvSpPr>
          <p:nvPr>
            <p:ph type="ctrTitle"/>
          </p:nvPr>
        </p:nvSpPr>
        <p:spPr>
          <a:xfrm>
            <a:off x="1298445" y="14506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6" name="文本框 66565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6568" name="对象 66567"/>
          <p:cNvGraphicFramePr/>
          <p:nvPr/>
        </p:nvGraphicFramePr>
        <p:xfrm>
          <a:off x="306070" y="3223903"/>
          <a:ext cx="12356544" cy="277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" r:id="rId1" imgW="5274310" imgH="1189355" progId="Word.Document.8">
                  <p:embed/>
                </p:oleObj>
              </mc:Choice>
              <mc:Fallback>
                <p:oleObj name="" r:id="rId1" imgW="5274310" imgH="1189355" progId="Word.Document.8">
                  <p:embed/>
                  <p:pic>
                    <p:nvPicPr>
                      <p:cNvPr id="0" name="图片 3090" descr="image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6070" y="3223903"/>
                        <a:ext cx="12356544" cy="27793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67585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87" name="矩形 67586"/>
          <p:cNvSpPr/>
          <p:nvPr/>
        </p:nvSpPr>
        <p:spPr>
          <a:xfrm>
            <a:off x="306070" y="3528441"/>
            <a:ext cx="1008126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315"/>
          </a:p>
        </p:txBody>
      </p:sp>
      <p:sp>
        <p:nvSpPr>
          <p:cNvPr id="67588" name="矩形 67587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7589" name="标题 67588"/>
          <p:cNvSpPr>
            <a:spLocks noGrp="1"/>
          </p:cNvSpPr>
          <p:nvPr>
            <p:ph type="ctrTitle"/>
          </p:nvPr>
        </p:nvSpPr>
        <p:spPr>
          <a:xfrm>
            <a:off x="1298445" y="-454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0" name="文本框 67589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7592" name="文本框 67591"/>
          <p:cNvSpPr txBox="1"/>
          <p:nvPr/>
        </p:nvSpPr>
        <p:spPr>
          <a:xfrm>
            <a:off x="1139174" y="3145144"/>
            <a:ext cx="1233170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3085" b="1" dirty="0">
                <a:latin typeface="Arial" panose="020B0604020202020204" pitchFamily="34" charset="0"/>
                <a:ea typeface="宋体" panose="02010600030101010101" pitchFamily="2" charset="-122"/>
              </a:rPr>
              <a:t>t-</a:t>
            </a:r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检验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7593" name="对象 67592"/>
          <p:cNvGraphicFramePr/>
          <p:nvPr/>
        </p:nvGraphicFramePr>
        <p:xfrm>
          <a:off x="2488593" y="4018502"/>
          <a:ext cx="5240155" cy="160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" r:id="rId1" imgW="33528000" imgH="10363200" progId="Equation.DSMT4">
                  <p:embed/>
                </p:oleObj>
              </mc:Choice>
              <mc:Fallback>
                <p:oleObj name="" r:id="rId1" imgW="33528000" imgH="10363200" progId="Equation.DSMT4">
                  <p:embed/>
                  <p:pic>
                    <p:nvPicPr>
                      <p:cNvPr id="0" name="图片 3087" descr="image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88593" y="4018502"/>
                        <a:ext cx="5240155" cy="16049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68609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1" name="矩形 68610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8612" name="矩形 68611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8613" name="标题 68612"/>
          <p:cNvSpPr>
            <a:spLocks noGrp="1"/>
          </p:cNvSpPr>
          <p:nvPr>
            <p:ph type="ctrTitle"/>
          </p:nvPr>
        </p:nvSpPr>
        <p:spPr>
          <a:xfrm>
            <a:off x="1223515" y="-3248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4" name="文本框 68613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8617" name="对象 68616"/>
          <p:cNvGraphicFramePr/>
          <p:nvPr/>
        </p:nvGraphicFramePr>
        <p:xfrm>
          <a:off x="1455964" y="4337042"/>
          <a:ext cx="7462933" cy="187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" r:id="rId1" imgW="49987200" imgH="12496800" progId="Equation.DSMT4">
                  <p:embed/>
                </p:oleObj>
              </mc:Choice>
              <mc:Fallback>
                <p:oleObj name="" r:id="rId1" imgW="49987200" imgH="12496800" progId="Equation.DSMT4">
                  <p:embed/>
                  <p:pic>
                    <p:nvPicPr>
                      <p:cNvPr id="0" name="图片 3080" descr="image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5964" y="4337042"/>
                        <a:ext cx="7462933" cy="18744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矩形 68617"/>
          <p:cNvSpPr/>
          <p:nvPr/>
        </p:nvSpPr>
        <p:spPr>
          <a:xfrm>
            <a:off x="979905" y="3229076"/>
            <a:ext cx="3446780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/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相关系数的检验： 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69633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5" name="矩形 69634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9636" name="矩形 69635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9637" name="标题 69636"/>
          <p:cNvSpPr>
            <a:spLocks noGrp="1"/>
          </p:cNvSpPr>
          <p:nvPr>
            <p:ph type="ctrTitle"/>
          </p:nvPr>
        </p:nvSpPr>
        <p:spPr>
          <a:xfrm>
            <a:off x="1176525" y="-6042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8" name="文本框 69637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9641" name="对象 69640"/>
          <p:cNvGraphicFramePr/>
          <p:nvPr/>
        </p:nvGraphicFramePr>
        <p:xfrm>
          <a:off x="740124" y="3066383"/>
          <a:ext cx="8989124" cy="337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" r:id="rId1" imgW="5274310" imgH="1981200" progId="Word.Document.8">
                  <p:embed/>
                </p:oleObj>
              </mc:Choice>
              <mc:Fallback>
                <p:oleObj name="" r:id="rId1" imgW="5274310" imgH="1981200" progId="Word.Document.8">
                  <p:embed/>
                  <p:pic>
                    <p:nvPicPr>
                      <p:cNvPr id="0" name="图片 3076" descr="image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0124" y="3066383"/>
                        <a:ext cx="8989124" cy="33744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70657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59" name="矩形 70658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0" name="矩形 70659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1" name="标题 70660"/>
          <p:cNvSpPr>
            <a:spLocks noGrp="1"/>
          </p:cNvSpPr>
          <p:nvPr>
            <p:ph type="ctrTitle"/>
          </p:nvPr>
        </p:nvSpPr>
        <p:spPr>
          <a:xfrm>
            <a:off x="1401950" y="-12646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2" name="文本框 70661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5" name="矩形 70664"/>
          <p:cNvSpPr/>
          <p:nvPr/>
        </p:nvSpPr>
        <p:spPr>
          <a:xfrm>
            <a:off x="1060415" y="3309587"/>
            <a:ext cx="3025140" cy="5619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/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样本决定系数：</a:t>
            </a:r>
            <a:r>
              <a:rPr lang="zh-CN" altLang="en-US" sz="2315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0666" name="对象 70665"/>
          <p:cNvGraphicFramePr/>
          <p:nvPr/>
        </p:nvGraphicFramePr>
        <p:xfrm>
          <a:off x="3678742" y="4256532"/>
          <a:ext cx="2301537" cy="183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" r:id="rId1" imgW="13411200" imgH="10668000" progId="Equation.DSMT4">
                  <p:embed/>
                </p:oleObj>
              </mc:Choice>
              <mc:Fallback>
                <p:oleObj name="" r:id="rId1" imgW="13411200" imgH="10668000" progId="Equation.DSMT4">
                  <p:embed/>
                  <p:pic>
                    <p:nvPicPr>
                      <p:cNvPr id="0" name="图片 3098" descr="image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78742" y="4256532"/>
                        <a:ext cx="2301537" cy="18342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71681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3" name="矩形 71682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4" name="矩形 71683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5" name="标题 71684"/>
          <p:cNvSpPr>
            <a:spLocks noGrp="1"/>
          </p:cNvSpPr>
          <p:nvPr>
            <p:ph type="ctrTitle"/>
          </p:nvPr>
        </p:nvSpPr>
        <p:spPr>
          <a:xfrm>
            <a:off x="1222880" y="-88999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6" name="文本框 71685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1689" name="对象 71688"/>
          <p:cNvGraphicFramePr/>
          <p:nvPr/>
        </p:nvGraphicFramePr>
        <p:xfrm>
          <a:off x="824135" y="3304413"/>
          <a:ext cx="9059132" cy="271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3088" descr="image5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4135" y="3304413"/>
                        <a:ext cx="9059132" cy="2716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xfrm>
            <a:off x="901144" y="1081635"/>
            <a:ext cx="8569071" cy="524190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3085" b="1" dirty="0">
                <a:solidFill>
                  <a:srgbClr val="FF0000"/>
                </a:solidFill>
              </a:rPr>
              <a:t>注意</a:t>
            </a:r>
            <a:endParaRPr lang="zh-CN" altLang="en-US" sz="3085" b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000099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</a:rPr>
              <a:t>不线性相关并不意味着不相关。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000099"/>
                </a:solidFill>
                <a:latin typeface="宋体" panose="02010600030101010101" pitchFamily="2" charset="-122"/>
              </a:rPr>
              <a:t>②</a:t>
            </a:r>
            <a:r>
              <a:rPr lang="zh-CN" altLang="en-US" dirty="0">
                <a:latin typeface="宋体" panose="02010600030101010101" pitchFamily="2" charset="-122"/>
              </a:rPr>
              <a:t>有相关关系并不意味着一定有因果关系。</a:t>
            </a:r>
            <a:endParaRPr lang="zh-CN" altLang="en-US" dirty="0">
              <a:latin typeface="宋体" panose="02010600030101010101" pitchFamily="2" charset="-122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000099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b="1" dirty="0">
                <a:solidFill>
                  <a:schemeClr val="accent2"/>
                </a:solidFill>
              </a:rPr>
              <a:t>回归分析</a:t>
            </a:r>
            <a:r>
              <a:rPr lang="en-US" altLang="zh-CN" dirty="0"/>
              <a:t>/</a:t>
            </a:r>
            <a:r>
              <a:rPr lang="zh-CN" altLang="en-US" b="1" dirty="0">
                <a:solidFill>
                  <a:schemeClr val="accent2"/>
                </a:solidFill>
              </a:rPr>
              <a:t>相关分析</a:t>
            </a:r>
            <a:r>
              <a:rPr lang="zh-CN" altLang="en-US" dirty="0"/>
              <a:t>研究一个变量对另一个（些）变量的统计依赖关系，但它们并不意味着一定有因果关系。</a:t>
            </a:r>
            <a:endParaRPr lang="zh-CN" altLang="en-US" dirty="0"/>
          </a:p>
          <a:p>
            <a:pPr lvl="1"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000099"/>
                </a:solidFill>
                <a:latin typeface="宋体" panose="02010600030101010101" pitchFamily="2" charset="-122"/>
              </a:rPr>
              <a:t>④</a:t>
            </a:r>
            <a:r>
              <a:rPr lang="zh-CN" altLang="en-US" b="1" dirty="0">
                <a:solidFill>
                  <a:schemeClr val="accent2"/>
                </a:solidFill>
              </a:rPr>
              <a:t>相关分析</a:t>
            </a:r>
            <a:r>
              <a:rPr lang="zh-CN" altLang="en-US" dirty="0"/>
              <a:t>对称地对待任何（两个）变量，两个变量都被看作是随机的。</a:t>
            </a:r>
            <a:r>
              <a:rPr lang="zh-CN" altLang="en-US" b="1" dirty="0">
                <a:solidFill>
                  <a:schemeClr val="accent2"/>
                </a:solidFill>
              </a:rPr>
              <a:t>回归分析</a:t>
            </a:r>
            <a:r>
              <a:rPr lang="zh-CN" altLang="en-US" dirty="0"/>
              <a:t>对变量的处理方法存在不对称性，即区分应变量（被解释变量）和自变量（解释变量）：前者是随机变量，后者不是。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72705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7" name="矩形 72706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2708" name="矩形 72707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2709" name="标题 72708"/>
          <p:cNvSpPr>
            <a:spLocks noGrp="1"/>
          </p:cNvSpPr>
          <p:nvPr>
            <p:ph type="ctrTitle"/>
          </p:nvPr>
        </p:nvSpPr>
        <p:spPr>
          <a:xfrm>
            <a:off x="1232405" y="-19250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10" name="文本框 72709"/>
          <p:cNvSpPr txBox="1"/>
          <p:nvPr/>
        </p:nvSpPr>
        <p:spPr>
          <a:xfrm>
            <a:off x="1298445" y="1874485"/>
            <a:ext cx="7700963" cy="6959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97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一元线性回归模型的显著性检验</a:t>
            </a:r>
            <a:endParaRPr lang="zh-CN" altLang="en-US" sz="397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2712" name="对象 72711"/>
          <p:cNvGraphicFramePr/>
          <p:nvPr/>
        </p:nvGraphicFramePr>
        <p:xfrm>
          <a:off x="663115" y="2907114"/>
          <a:ext cx="9451181" cy="436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" r:id="rId1" imgW="5281930" imgH="1897380" progId="Word.Document.8">
                  <p:embed/>
                </p:oleObj>
              </mc:Choice>
              <mc:Fallback>
                <p:oleObj name="" r:id="rId1" imgW="5281930" imgH="1897380" progId="Word.Document.8">
                  <p:embed/>
                  <p:pic>
                    <p:nvPicPr>
                      <p:cNvPr id="0" name="图片 3091" descr="image5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2907114"/>
                        <a:ext cx="9451181" cy="43650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73729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1" name="矩形 73730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3732" name="矩形 73731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3733" name="标题 73732"/>
          <p:cNvSpPr>
            <a:spLocks noGrp="1"/>
          </p:cNvSpPr>
          <p:nvPr>
            <p:ph type="ctrTitle"/>
          </p:nvPr>
        </p:nvSpPr>
        <p:spPr>
          <a:xfrm>
            <a:off x="1298445" y="14506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4" name="文本框 73733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3737" name="对象 73736"/>
          <p:cNvGraphicFramePr/>
          <p:nvPr/>
        </p:nvGraphicFramePr>
        <p:xfrm>
          <a:off x="586105" y="2674334"/>
          <a:ext cx="9451181" cy="460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" r:id="rId1" imgW="5274310" imgH="2576830" progId="Word.Document.8">
                  <p:embed/>
                </p:oleObj>
              </mc:Choice>
              <mc:Fallback>
                <p:oleObj name="" r:id="rId1" imgW="5274310" imgH="2576830" progId="Word.Document.8">
                  <p:embed/>
                  <p:pic>
                    <p:nvPicPr>
                      <p:cNvPr id="0" name="图片 3105" descr="image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6105" y="2674334"/>
                        <a:ext cx="9451181" cy="460657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74753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5" name="矩形 74754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4756" name="矩形 74755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4757" name="标题 74756"/>
          <p:cNvSpPr>
            <a:spLocks noGrp="1"/>
          </p:cNvSpPr>
          <p:nvPr>
            <p:ph type="ctrTitle"/>
          </p:nvPr>
        </p:nvSpPr>
        <p:spPr>
          <a:xfrm>
            <a:off x="1217800" y="-10741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8" name="文本框 74757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4760" name="对象 74759"/>
          <p:cNvGraphicFramePr/>
          <p:nvPr/>
        </p:nvGraphicFramePr>
        <p:xfrm>
          <a:off x="901144" y="3304413"/>
          <a:ext cx="9129141" cy="222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" r:id="rId1" imgW="5274310" imgH="1189355" progId="Word.Document.8">
                  <p:embed/>
                </p:oleObj>
              </mc:Choice>
              <mc:Fallback>
                <p:oleObj name="" r:id="rId1" imgW="5274310" imgH="1189355" progId="Word.Document.8">
                  <p:embed/>
                  <p:pic>
                    <p:nvPicPr>
                      <p:cNvPr id="0" name="图片 3102" descr="image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1144" y="3304413"/>
                        <a:ext cx="9129141" cy="22227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75777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9" name="矩形 75778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5780" name="矩形 75779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5781" name="标题 75780"/>
          <p:cNvSpPr>
            <a:spLocks noGrp="1"/>
          </p:cNvSpPr>
          <p:nvPr>
            <p:ph type="ctrTitle"/>
          </p:nvPr>
        </p:nvSpPr>
        <p:spPr>
          <a:xfrm>
            <a:off x="1298445" y="-61059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82" name="文本框 75781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5784" name="对象 75783"/>
          <p:cNvGraphicFramePr/>
          <p:nvPr/>
        </p:nvGraphicFramePr>
        <p:xfrm>
          <a:off x="663115" y="3304413"/>
          <a:ext cx="9050382" cy="271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3104" descr="image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15" y="3304413"/>
                        <a:ext cx="9050382" cy="2716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76801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3" name="矩形 76802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6804" name="矩形 76803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6805" name="标题 76804"/>
          <p:cNvSpPr>
            <a:spLocks noGrp="1"/>
          </p:cNvSpPr>
          <p:nvPr>
            <p:ph type="ctrTitle"/>
          </p:nvPr>
        </p:nvSpPr>
        <p:spPr>
          <a:xfrm>
            <a:off x="1298445" y="-3248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6" name="文本框 76805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6808" name="对象 76807"/>
          <p:cNvGraphicFramePr/>
          <p:nvPr/>
        </p:nvGraphicFramePr>
        <p:xfrm>
          <a:off x="824135" y="2912364"/>
          <a:ext cx="8989124" cy="371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" r:id="rId1" imgW="5274310" imgH="2179955" progId="Word.Document.8">
                  <p:embed/>
                </p:oleObj>
              </mc:Choice>
              <mc:Fallback>
                <p:oleObj name="" r:id="rId1" imgW="5274310" imgH="2179955" progId="Word.Document.8">
                  <p:embed/>
                  <p:pic>
                    <p:nvPicPr>
                      <p:cNvPr id="0" name="图片 3101" descr="image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4135" y="2912364"/>
                        <a:ext cx="8989124" cy="37104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矩形 77825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27" name="矩形 77826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7828" name="矩形 77827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7829" name="标题 77828"/>
          <p:cNvSpPr>
            <a:spLocks noGrp="1"/>
          </p:cNvSpPr>
          <p:nvPr>
            <p:ph type="ctrTitle"/>
          </p:nvPr>
        </p:nvSpPr>
        <p:spPr>
          <a:xfrm>
            <a:off x="1236850" y="-108049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30" name="文本框 77829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7832" name="对象 77831"/>
          <p:cNvGraphicFramePr/>
          <p:nvPr/>
        </p:nvGraphicFramePr>
        <p:xfrm>
          <a:off x="1060415" y="3304413"/>
          <a:ext cx="8989124" cy="270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" r:id="rId1" imgW="5274310" imgH="1586230" progId="Word.Document.8">
                  <p:embed/>
                </p:oleObj>
              </mc:Choice>
              <mc:Fallback>
                <p:oleObj name="" r:id="rId1" imgW="5274310" imgH="1586230" progId="Word.Document.8">
                  <p:embed/>
                  <p:pic>
                    <p:nvPicPr>
                      <p:cNvPr id="0" name="图片 3103" descr="image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0415" y="3304413"/>
                        <a:ext cx="8989124" cy="2702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78849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1" name="矩形 78850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8852" name="矩形 78851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8853" name="标题 78852"/>
          <p:cNvSpPr>
            <a:spLocks noGrp="1"/>
          </p:cNvSpPr>
          <p:nvPr>
            <p:ph type="ctrTitle"/>
          </p:nvPr>
        </p:nvSpPr>
        <p:spPr>
          <a:xfrm>
            <a:off x="1298445" y="-135989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4" name="文本框 78853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78856" name="图片 7885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91293" y="3066383"/>
            <a:ext cx="6192274" cy="38837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79873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75" name="矩形 79874"/>
          <p:cNvSpPr/>
          <p:nvPr/>
        </p:nvSpPr>
        <p:spPr>
          <a:xfrm>
            <a:off x="5191760" y="3305239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9876" name="矩形 79875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9877" name="标题 79876"/>
          <p:cNvSpPr>
            <a:spLocks noGrp="1"/>
          </p:cNvSpPr>
          <p:nvPr>
            <p:ph type="ctrTitle"/>
          </p:nvPr>
        </p:nvSpPr>
        <p:spPr>
          <a:xfrm>
            <a:off x="1224785" y="-135989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78" name="文本框 79877"/>
          <p:cNvSpPr txBox="1"/>
          <p:nvPr/>
        </p:nvSpPr>
        <p:spPr>
          <a:xfrm>
            <a:off x="1298445" y="1874485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一元线性回归模型的回归预测与区间估计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9880" name="对象 79879"/>
          <p:cNvGraphicFramePr/>
          <p:nvPr/>
        </p:nvGraphicFramePr>
        <p:xfrm>
          <a:off x="586105" y="2674334"/>
          <a:ext cx="9451181" cy="412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" r:id="rId1" imgW="5281930" imgH="1819910" progId="Word.Document.8">
                  <p:embed/>
                </p:oleObj>
              </mc:Choice>
              <mc:Fallback>
                <p:oleObj name="" r:id="rId1" imgW="5281930" imgH="1819910" progId="Word.Document.8">
                  <p:embed/>
                  <p:pic>
                    <p:nvPicPr>
                      <p:cNvPr id="0" name="图片 3100" descr="image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6105" y="2674334"/>
                        <a:ext cx="9451181" cy="4123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80897"/>
          <p:cNvSpPr/>
          <p:nvPr/>
        </p:nvSpPr>
        <p:spPr>
          <a:xfrm>
            <a:off x="5191760" y="3321068"/>
            <a:ext cx="309880" cy="4445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899" name="矩形 80898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0900" name="矩形 80899"/>
          <p:cNvSpPr/>
          <p:nvPr/>
        </p:nvSpPr>
        <p:spPr>
          <a:xfrm>
            <a:off x="5191760" y="3320116"/>
            <a:ext cx="309880" cy="44640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/>
            <a:endParaRPr sz="2315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0901" name="标题 80900"/>
          <p:cNvSpPr>
            <a:spLocks noGrp="1"/>
          </p:cNvSpPr>
          <p:nvPr>
            <p:ph type="ctrTitle"/>
          </p:nvPr>
        </p:nvSpPr>
        <p:spPr>
          <a:xfrm>
            <a:off x="1233040" y="-79474"/>
            <a:ext cx="8812351" cy="1592699"/>
          </a:xfrm>
        </p:spPr>
        <p:txBody>
          <a:bodyPr anchor="b"/>
          <a:lstStyle/>
          <a:p>
            <a:pPr defTabSz="914400"/>
            <a: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第二章  一元线性回归分析</a:t>
            </a:r>
            <a:br>
              <a:rPr lang="zh-CN" altLang="en-US" sz="397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970" b="1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2" name="文本框 80901"/>
          <p:cNvSpPr txBox="1"/>
          <p:nvPr/>
        </p:nvSpPr>
        <p:spPr>
          <a:xfrm>
            <a:off x="1139060" y="1770980"/>
            <a:ext cx="8415052" cy="62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53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可化为线性回归的曲线回归</a:t>
            </a:r>
            <a:endParaRPr lang="zh-CN" altLang="en-US" sz="353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0906" name="矩形 80905"/>
          <p:cNvSpPr/>
          <p:nvPr/>
        </p:nvSpPr>
        <p:spPr>
          <a:xfrm>
            <a:off x="979905" y="3151138"/>
            <a:ext cx="8653082" cy="33851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一般来说，变换的选择不唯一，比如经常可以使用较为重要的</a:t>
            </a:r>
            <a:r>
              <a:rPr lang="en-US" altLang="zh-CN" sz="3085" b="1" dirty="0">
                <a:latin typeface="Arial" panose="020B0604020202020204" pitchFamily="34" charset="0"/>
                <a:ea typeface="宋体" panose="02010600030101010101" pitchFamily="2" charset="-122"/>
              </a:rPr>
              <a:t>Box-Cox</a:t>
            </a:r>
            <a:r>
              <a:rPr lang="zh-CN" altLang="en-US" sz="3085" b="1" dirty="0">
                <a:latin typeface="Arial" panose="020B0604020202020204" pitchFamily="34" charset="0"/>
                <a:ea typeface="宋体" panose="02010600030101010101" pitchFamily="2" charset="-122"/>
              </a:rPr>
              <a:t>变换。事实上根据散点图选择一种变换，只能近似地反映变量间的相关关系。通常，我们要根据专业知识和数学模型，选择几种近似的回归曲线，一一作出计算，然后从中择优。择优的方法常用的有相关指数比较法与剩余标准差比较法。 </a:t>
            </a:r>
            <a:endParaRPr lang="zh-CN" altLang="en-US" sz="308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:\Users\Administrator\Desktop\财大ppt模板\B10PPT模板（二）-0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-44446"/>
            <a:ext cx="10690915" cy="76050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标题 1"/>
          <p:cNvSpPr>
            <a:spLocks noGrp="1"/>
          </p:cNvSpPr>
          <p:nvPr>
            <p:ph type="title"/>
          </p:nvPr>
        </p:nvSpPr>
        <p:spPr>
          <a:xfrm>
            <a:off x="489358" y="2850911"/>
            <a:ext cx="9622617" cy="1260369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pPr eaLnBrk="1" hangingPunct="1"/>
            <a:r>
              <a:rPr lang="zh-CN" altLang="en-US" sz="7200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0" name="内容占位符 2"/>
          <p:cNvSpPr>
            <a:spLocks noGrp="1"/>
          </p:cNvSpPr>
          <p:nvPr>
            <p:ph idx="1"/>
          </p:nvPr>
        </p:nvSpPr>
        <p:spPr>
          <a:xfrm>
            <a:off x="535392" y="3995402"/>
            <a:ext cx="9622617" cy="714315"/>
          </a:xfrm>
        </p:spPr>
        <p:txBody>
          <a:bodyPr vert="horz" wrap="square" lIns="104297" tIns="52148" rIns="104297" bIns="52148" anchor="t"/>
          <a:lstStyle/>
          <a:p>
            <a:pPr algn="ctr" eaLnBrk="1" hangingPunct="1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xfrm>
            <a:off x="1283340" y="1088196"/>
            <a:ext cx="8415052" cy="5954244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altLang="zh-CN" sz="3085" b="1" dirty="0">
                <a:solidFill>
                  <a:schemeClr val="accent2"/>
                </a:solidFill>
              </a:rPr>
              <a:t>2. </a:t>
            </a:r>
            <a:r>
              <a:rPr lang="zh-CN" altLang="en-US" sz="3085" b="1" dirty="0">
                <a:solidFill>
                  <a:schemeClr val="accent2"/>
                </a:solidFill>
              </a:rPr>
              <a:t>回归分析的基本概念</a:t>
            </a:r>
            <a:endParaRPr lang="zh-CN" altLang="en-US" sz="3085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回归分析</a:t>
            </a:r>
            <a:r>
              <a:rPr lang="en-US" altLang="zh-CN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(regression analysis)</a:t>
            </a:r>
            <a:r>
              <a:rPr lang="zh-CN" altLang="en-US" sz="3085" dirty="0">
                <a:latin typeface="宋体" panose="02010600030101010101" pitchFamily="2" charset="-122"/>
              </a:rPr>
              <a:t>是研究一个变量关于另一个（些）变量的具体依赖关系的计算方法和理论。</a:t>
            </a:r>
            <a:endParaRPr lang="zh-CN" altLang="en-US" sz="3085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其目的</a:t>
            </a:r>
            <a:r>
              <a:rPr lang="zh-CN" altLang="en-US" sz="3085" dirty="0">
                <a:latin typeface="宋体" panose="02010600030101010101" pitchFamily="2" charset="-122"/>
              </a:rPr>
              <a:t>在于通过后者的已知或设定值，去估计和（或）预测前者的（总体）均值。</a:t>
            </a:r>
            <a:endParaRPr lang="zh-CN" altLang="en-US" sz="3085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被解释变量</a:t>
            </a:r>
            <a:r>
              <a:rPr lang="zh-CN" altLang="en-US" sz="3085" dirty="0">
                <a:latin typeface="宋体" panose="02010600030101010101" pitchFamily="2" charset="-122"/>
              </a:rPr>
              <a:t>（</a:t>
            </a:r>
            <a:r>
              <a:rPr lang="en-US" altLang="zh-CN" sz="3085" dirty="0">
                <a:latin typeface="宋体" panose="02010600030101010101" pitchFamily="2" charset="-122"/>
              </a:rPr>
              <a:t>Explained Variable</a:t>
            </a:r>
            <a:r>
              <a:rPr lang="zh-CN" altLang="en-US" sz="3085" dirty="0">
                <a:latin typeface="宋体" panose="02010600030101010101" pitchFamily="2" charset="-122"/>
              </a:rPr>
              <a:t>）</a:t>
            </a:r>
            <a:r>
              <a:rPr lang="zh-CN" altLang="en-US" sz="3085" dirty="0" smtClean="0">
                <a:latin typeface="宋体" panose="02010600030101010101" pitchFamily="2" charset="-122"/>
              </a:rPr>
              <a:t>或</a:t>
            </a:r>
            <a:r>
              <a:rPr lang="zh-CN" altLang="en-US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因</a:t>
            </a:r>
            <a:r>
              <a:rPr lang="zh-CN" altLang="en-US" sz="3085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变量</a:t>
            </a:r>
            <a:r>
              <a:rPr lang="zh-CN" altLang="en-US" sz="3085" dirty="0">
                <a:latin typeface="宋体" panose="02010600030101010101" pitchFamily="2" charset="-122"/>
              </a:rPr>
              <a:t>（</a:t>
            </a:r>
            <a:r>
              <a:rPr lang="en-US" altLang="zh-CN" sz="3085" dirty="0">
                <a:latin typeface="宋体" panose="02010600030101010101" pitchFamily="2" charset="-122"/>
              </a:rPr>
              <a:t>Dependent Variable</a:t>
            </a:r>
            <a:r>
              <a:rPr lang="zh-CN" altLang="en-US" sz="3085" dirty="0">
                <a:latin typeface="宋体" panose="02010600030101010101" pitchFamily="2" charset="-122"/>
              </a:rPr>
              <a:t>）。</a:t>
            </a:r>
            <a:endParaRPr lang="zh-CN" altLang="en-US" sz="3085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解释变量</a:t>
            </a:r>
            <a:r>
              <a:rPr lang="zh-CN" altLang="en-US" sz="3085" dirty="0">
                <a:latin typeface="宋体" panose="02010600030101010101" pitchFamily="2" charset="-122"/>
              </a:rPr>
              <a:t>（</a:t>
            </a:r>
            <a:r>
              <a:rPr lang="en-US" altLang="zh-CN" sz="3085" dirty="0">
                <a:latin typeface="宋体" panose="02010600030101010101" pitchFamily="2" charset="-122"/>
              </a:rPr>
              <a:t>Explanatory Variable</a:t>
            </a:r>
            <a:r>
              <a:rPr lang="zh-CN" altLang="en-US" sz="3085" dirty="0">
                <a:latin typeface="宋体" panose="02010600030101010101" pitchFamily="2" charset="-122"/>
              </a:rPr>
              <a:t>）或</a:t>
            </a:r>
            <a:r>
              <a:rPr lang="zh-CN" altLang="en-US" sz="3085" b="1" dirty="0">
                <a:solidFill>
                  <a:srgbClr val="FF0000"/>
                </a:solidFill>
                <a:latin typeface="宋体" panose="02010600030101010101" pitchFamily="2" charset="-122"/>
              </a:rPr>
              <a:t>自变量</a:t>
            </a:r>
            <a:r>
              <a:rPr lang="zh-CN" altLang="en-US" sz="3085" dirty="0">
                <a:latin typeface="宋体" panose="02010600030101010101" pitchFamily="2" charset="-122"/>
              </a:rPr>
              <a:t>（</a:t>
            </a:r>
            <a:r>
              <a:rPr lang="en-US" altLang="zh-CN" sz="3085" dirty="0">
                <a:latin typeface="宋体" panose="02010600030101010101" pitchFamily="2" charset="-122"/>
              </a:rPr>
              <a:t>Independent Variable</a:t>
            </a:r>
            <a:r>
              <a:rPr lang="zh-CN" altLang="en-US" sz="3085" dirty="0">
                <a:latin typeface="宋体" panose="02010600030101010101" pitchFamily="2" charset="-122"/>
              </a:rPr>
              <a:t>）。</a:t>
            </a:r>
            <a:endParaRPr lang="zh-CN" altLang="en-US" sz="3085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xfrm>
            <a:off x="1060415" y="1160396"/>
            <a:ext cx="8415052" cy="492511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085" b="1" dirty="0">
                <a:solidFill>
                  <a:srgbClr val="FF0000"/>
                </a:solidFill>
              </a:rPr>
              <a:t>回归分析构成计量经济学的方法论基础，其主要内容包括：</a:t>
            </a:r>
            <a:endParaRPr lang="zh-CN" altLang="en-US" sz="3085" b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）根据样本观察值对经济计量模型参数进行估计，求得回归方程；</a:t>
            </a:r>
            <a:endParaRPr lang="zh-CN" altLang="en-US" dirty="0"/>
          </a:p>
          <a:p>
            <a:pPr lvl="1">
              <a:spcBef>
                <a:spcPct val="50000"/>
              </a:spcBef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）对回归方程、参数估计值进行显著性检验；</a:t>
            </a:r>
            <a:endParaRPr lang="zh-CN" altLang="en-US" dirty="0"/>
          </a:p>
          <a:p>
            <a:pPr lvl="1">
              <a:spcBef>
                <a:spcPct val="50000"/>
              </a:spcBef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）利用回归方程进行分析、评价及预测。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1985"/>
          <p:cNvSpPr>
            <a:spLocks noGrp="1"/>
          </p:cNvSpPr>
          <p:nvPr>
            <p:ph type="title"/>
          </p:nvPr>
        </p:nvSpPr>
        <p:spPr>
          <a:xfrm>
            <a:off x="1693994" y="763095"/>
            <a:ext cx="6904612" cy="792850"/>
          </a:xfrm>
        </p:spPr>
        <p:txBody>
          <a:bodyPr anchor="ctr"/>
          <a:lstStyle/>
          <a:p>
            <a:r>
              <a:rPr lang="zh-CN" altLang="en-US" sz="3530" b="1" dirty="0">
                <a:solidFill>
                  <a:srgbClr val="FF0000"/>
                </a:solidFill>
                <a:ea typeface="楷体_GB2312" panose="02010609030101010101" pitchFamily="49" charset="-122"/>
              </a:rPr>
              <a:t>二、总体回归函数</a:t>
            </a:r>
            <a:endParaRPr lang="zh-CN" altLang="en-US" sz="3530" b="1" dirty="0">
              <a:solidFill>
                <a:srgbClr val="FF0000"/>
              </a:solidFill>
              <a:ea typeface="楷体_GB2312" panose="02010609030101010101" pitchFamily="49" charset="-122"/>
            </a:endParaRPr>
          </a:p>
        </p:txBody>
      </p:sp>
      <p:sp>
        <p:nvSpPr>
          <p:cNvPr id="41987" name="文本占位符 41986"/>
          <p:cNvSpPr>
            <a:spLocks noGrp="1"/>
          </p:cNvSpPr>
          <p:nvPr>
            <p:ph type="body" idx="1"/>
          </p:nvPr>
        </p:nvSpPr>
        <p:spPr>
          <a:xfrm>
            <a:off x="1377204" y="2193025"/>
            <a:ext cx="8098263" cy="405000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ea typeface="黑体" panose="02010600030101010101" pitchFamily="2" charset="-122"/>
              </a:rPr>
              <a:t>回归分析</a:t>
            </a:r>
            <a:r>
              <a:rPr lang="zh-CN" altLang="en-US" sz="3085" b="1" dirty="0"/>
              <a:t>关心的是根据解释变量的已知或给定值，考察被解释变量的总体均值</a:t>
            </a:r>
            <a:r>
              <a:rPr lang="zh-CN" altLang="en-US" sz="3085" dirty="0"/>
              <a:t>，即当解释变量取某个确定值时，与之统计相关的被解释变量所有可能出现的对应值的平均值</a:t>
            </a:r>
            <a:r>
              <a:rPr lang="zh-CN" altLang="en-US" dirty="0"/>
              <a:t>。</a:t>
            </a:r>
            <a:endParaRPr lang="zh-CN" altLang="en-US" sz="3085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4831</Words>
  <Application>WPS 演示</Application>
  <PresentationFormat>自定义</PresentationFormat>
  <Paragraphs>1104</Paragraphs>
  <Slides>69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44</vt:i4>
      </vt:variant>
      <vt:variant>
        <vt:lpstr>幻灯片标题</vt:lpstr>
      </vt:variant>
      <vt:variant>
        <vt:i4>69</vt:i4>
      </vt:variant>
    </vt:vector>
  </HeadingPairs>
  <TitlesOfParts>
    <vt:vector size="129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黑体</vt:lpstr>
      <vt:lpstr>Symbol</vt:lpstr>
      <vt:lpstr>Verdana</vt:lpstr>
      <vt:lpstr>Office 主题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第二章 一元线性回归模型 </vt:lpstr>
      <vt:lpstr>第二章 一元线性回归模型 </vt:lpstr>
      <vt:lpstr>§1.1  回归分析概述</vt:lpstr>
      <vt:lpstr>一、变量间的关系及回归分析的基本概念</vt:lpstr>
      <vt:lpstr>PowerPoint 演示文稿</vt:lpstr>
      <vt:lpstr>PowerPoint 演示文稿</vt:lpstr>
      <vt:lpstr>PowerPoint 演示文稿</vt:lpstr>
      <vt:lpstr>PowerPoint 演示文稿</vt:lpstr>
      <vt:lpstr>二、总体回归函数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三、随机扰动项</vt:lpstr>
      <vt:lpstr>PowerPoint 演示文稿</vt:lpstr>
      <vt:lpstr>PowerPoint 演示文稿</vt:lpstr>
      <vt:lpstr>PowerPoint 演示文稿</vt:lpstr>
      <vt:lpstr>四、样本回归函数（SRF）</vt:lpstr>
      <vt:lpstr> 该样本的散点图（scatter diagram)：</vt:lpstr>
      <vt:lpstr>PowerPoint 演示文稿</vt:lpstr>
      <vt:lpstr>  注意：这里将样本回归线看成总体回归线的近似替代</vt:lpstr>
      <vt:lpstr>PowerPoint 演示文稿</vt:lpstr>
      <vt:lpstr>PowerPoint 演示文稿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第二章  一元线性回归分析 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