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3"/>
    <p:sldId id="384" r:id="rId44"/>
    <p:sldId id="385" r:id="rId45"/>
    <p:sldId id="386" r:id="rId46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F3DD-7B48-4FBC-9F17-AD6CA3034E6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第四章  多元线性回归模型的进一步讨论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F3DD-7B48-4FBC-9F17-AD6CA3034E6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第四章  多元线性回归模型的进一步讨论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1" Type="http://schemas.openxmlformats.org/officeDocument/2006/relationships/package" Target="../embeddings/Document9.docx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1" Type="http://schemas.openxmlformats.org/officeDocument/2006/relationships/package" Target="../embeddings/Document10.docx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1" Type="http://schemas.openxmlformats.org/officeDocument/2006/relationships/package" Target="../embeddings/Document11.docx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1" Type="http://schemas.openxmlformats.org/officeDocument/2006/relationships/package" Target="../embeddings/Document12.docx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1" Type="http://schemas.openxmlformats.org/officeDocument/2006/relationships/package" Target="../embeddings/Document13.docx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emf"/><Relationship Id="rId1" Type="http://schemas.openxmlformats.org/officeDocument/2006/relationships/package" Target="../embeddings/Document14.docx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1" Type="http://schemas.openxmlformats.org/officeDocument/2006/relationships/package" Target="../embeddings/Document15.docx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9.emf"/><Relationship Id="rId1" Type="http://schemas.openxmlformats.org/officeDocument/2006/relationships/package" Target="../embeddings/Document16.docx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emf"/><Relationship Id="rId1" Type="http://schemas.openxmlformats.org/officeDocument/2006/relationships/oleObject" Target="../embeddings/Document17.doc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18.doc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oleObject" Target="../embeddings/Document1.doc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oleObject" Target="../embeddings/Document19.doc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1" Type="http://schemas.openxmlformats.org/officeDocument/2006/relationships/package" Target="../embeddings/Document20.docx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1" Type="http://schemas.openxmlformats.org/officeDocument/2006/relationships/package" Target="../embeddings/Document21.docx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1" Type="http://schemas.openxmlformats.org/officeDocument/2006/relationships/package" Target="../embeddings/Document22.docx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emf"/><Relationship Id="rId1" Type="http://schemas.openxmlformats.org/officeDocument/2006/relationships/package" Target="../embeddings/Document23.docx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1" Type="http://schemas.openxmlformats.org/officeDocument/2006/relationships/package" Target="../embeddings/Document24.docx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25.docx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1" Type="http://schemas.openxmlformats.org/officeDocument/2006/relationships/package" Target="../embeddings/Document26.docx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1" Type="http://schemas.openxmlformats.org/officeDocument/2006/relationships/package" Target="../embeddings/Document27.docx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oleObject" Target="../embeddings/Document28.doc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package" Target="../embeddings/Document2.docx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emf"/><Relationship Id="rId1" Type="http://schemas.openxmlformats.org/officeDocument/2006/relationships/package" Target="../embeddings/Document29.docx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1" Type="http://schemas.openxmlformats.org/officeDocument/2006/relationships/oleObject" Target="../embeddings/Document30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emf"/><Relationship Id="rId1" Type="http://schemas.openxmlformats.org/officeDocument/2006/relationships/oleObject" Target="../embeddings/Document31.doc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emf"/><Relationship Id="rId1" Type="http://schemas.openxmlformats.org/officeDocument/2006/relationships/package" Target="../embeddings/Document32.doc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emf"/><Relationship Id="rId1" Type="http://schemas.openxmlformats.org/officeDocument/2006/relationships/package" Target="../embeddings/Document33.docx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emf"/><Relationship Id="rId1" Type="http://schemas.openxmlformats.org/officeDocument/2006/relationships/package" Target="../embeddings/Document34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1" Type="http://schemas.openxmlformats.org/officeDocument/2006/relationships/package" Target="../embeddings/Document35.docx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emf"/><Relationship Id="rId1" Type="http://schemas.openxmlformats.org/officeDocument/2006/relationships/oleObject" Target="../embeddings/Document36.doc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7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45.emf"/><Relationship Id="rId1" Type="http://schemas.openxmlformats.org/officeDocument/2006/relationships/oleObject" Target="../embeddings/Document37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package" Target="../embeddings/Document4.docx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package" Target="../embeddings/Document5.docx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package" Target="../embeddings/Document6.docx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0" y="5079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106" y="2566185"/>
            <a:ext cx="9089390" cy="1620771"/>
          </a:xfrm>
        </p:spPr>
        <p:txBody>
          <a:bodyPr>
            <a:normAutofit fontScale="90000"/>
          </a:bodyPr>
          <a:lstStyle/>
          <a:p>
            <a:r>
              <a:rPr lang="zh-CN" altLang="zh-CN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第四章 </a:t>
            </a:r>
            <a:r>
              <a:rPr lang="en-US" altLang="zh-C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zh-CN" altLang="zh-CN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多元</a:t>
            </a:r>
            <a:r>
              <a:rPr lang="zh-CN" altLang="zh-CN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线性回归模型的进一步讨论</a:t>
            </a:r>
            <a:endParaRPr lang="zh-CN" alt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上财浙院  统计系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78133" y="1548383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522164" y="2628503"/>
          <a:ext cx="10396361" cy="277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1" name="" r:id="rId1" imgW="5600700" imgH="1587500" progId="Word.Document.12">
                  <p:embed/>
                </p:oleObj>
              </mc:Choice>
              <mc:Fallback>
                <p:oleObj name="" r:id="rId1" imgW="5600700" imgH="1587500" progId="Word.Document.12">
                  <p:embed/>
                  <p:pic>
                    <p:nvPicPr>
                      <p:cNvPr id="0" name="图片 117760" descr="image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164" y="2628503"/>
                        <a:ext cx="10396361" cy="27759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66207" y="1476375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6325" name="Object 3"/>
          <p:cNvGraphicFramePr>
            <a:graphicFrameLocks noChangeAspect="1"/>
          </p:cNvGraphicFramePr>
          <p:nvPr/>
        </p:nvGraphicFramePr>
        <p:xfrm>
          <a:off x="378148" y="2556495"/>
          <a:ext cx="10099322" cy="244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5" name="" r:id="rId1" imgW="4747260" imgH="1210310" progId="Word.Document.12">
                  <p:embed/>
                </p:oleObj>
              </mc:Choice>
              <mc:Fallback>
                <p:oleObj name="" r:id="rId1" imgW="4747260" imgH="1210310" progId="Word.Document.12">
                  <p:embed/>
                  <p:pic>
                    <p:nvPicPr>
                      <p:cNvPr id="0" name="图片 118784" descr="image1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8148" y="2556495"/>
                        <a:ext cx="10099322" cy="2448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67234" y="1260351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7349" name="Object 3"/>
          <p:cNvGraphicFramePr>
            <a:graphicFrameLocks noChangeAspect="1"/>
          </p:cNvGraphicFramePr>
          <p:nvPr/>
        </p:nvGraphicFramePr>
        <p:xfrm>
          <a:off x="1242244" y="2340471"/>
          <a:ext cx="7457533" cy="4004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9" name="" r:id="rId1" imgW="4411980" imgH="2774950" progId="Word.Document.12">
                  <p:embed/>
                </p:oleObj>
              </mc:Choice>
              <mc:Fallback>
                <p:oleObj name="" r:id="rId1" imgW="4411980" imgH="2774950" progId="Word.Document.12">
                  <p:embed/>
                  <p:pic>
                    <p:nvPicPr>
                      <p:cNvPr id="0" name="图片 119808" descr="image1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2244" y="2340471"/>
                        <a:ext cx="7457533" cy="400466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967234" y="1476375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8373" name="Object 3"/>
          <p:cNvGraphicFramePr>
            <a:graphicFrameLocks noChangeAspect="1"/>
          </p:cNvGraphicFramePr>
          <p:nvPr/>
        </p:nvGraphicFramePr>
        <p:xfrm>
          <a:off x="378148" y="2720473"/>
          <a:ext cx="9935951" cy="322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3" name="" r:id="rId1" imgW="4030980" imgH="1398270" progId="Word.Document.12">
                  <p:embed/>
                </p:oleObj>
              </mc:Choice>
              <mc:Fallback>
                <p:oleObj name="" r:id="rId1" imgW="4030980" imgH="1398270" progId="Word.Document.12">
                  <p:embed/>
                  <p:pic>
                    <p:nvPicPr>
                      <p:cNvPr id="0" name="图片 120832" descr="image1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8148" y="2720473"/>
                        <a:ext cx="9935951" cy="32275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67234" y="1404367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9397" name="Object 3"/>
          <p:cNvGraphicFramePr>
            <a:graphicFrameLocks noChangeAspect="1"/>
          </p:cNvGraphicFramePr>
          <p:nvPr/>
        </p:nvGraphicFramePr>
        <p:xfrm>
          <a:off x="522164" y="2844527"/>
          <a:ext cx="947578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7" name="文档" r:id="rId1" imgW="3250565" imgH="793750" progId="Word.Document.12">
                  <p:embed/>
                </p:oleObj>
              </mc:Choice>
              <mc:Fallback>
                <p:oleObj name="文档" r:id="rId1" imgW="3250565" imgH="793750" progId="Word.Document.12">
                  <p:embed/>
                  <p:pic>
                    <p:nvPicPr>
                      <p:cNvPr id="0" name="图片 121856" descr="image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164" y="2844527"/>
                        <a:ext cx="9475788" cy="2303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098228" y="1332359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0421" name="Object 3"/>
          <p:cNvGraphicFramePr>
            <a:graphicFrameLocks noChangeAspect="1"/>
          </p:cNvGraphicFramePr>
          <p:nvPr/>
        </p:nvGraphicFramePr>
        <p:xfrm>
          <a:off x="666180" y="2196455"/>
          <a:ext cx="8606702" cy="422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1" name="" r:id="rId1" imgW="3070860" imgH="1598295" progId="Word.Document.12">
                  <p:embed/>
                </p:oleObj>
              </mc:Choice>
              <mc:Fallback>
                <p:oleObj name="" r:id="rId1" imgW="3070860" imgH="1598295" progId="Word.Document.12">
                  <p:embed/>
                  <p:pic>
                    <p:nvPicPr>
                      <p:cNvPr id="0" name="图片 122880" descr="image1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180" y="2196455"/>
                        <a:ext cx="8606702" cy="42217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67234" y="1404367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1445" name="Object 3"/>
          <p:cNvGraphicFramePr>
            <a:graphicFrameLocks noChangeAspect="1"/>
          </p:cNvGraphicFramePr>
          <p:nvPr/>
        </p:nvGraphicFramePr>
        <p:xfrm>
          <a:off x="210714" y="2648465"/>
          <a:ext cx="9857978" cy="244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5" name="" r:id="rId1" imgW="3018790" imgH="800100" progId="Word.Document.12">
                  <p:embed/>
                </p:oleObj>
              </mc:Choice>
              <mc:Fallback>
                <p:oleObj name="" r:id="rId1" imgW="3018790" imgH="800100" progId="Word.Document.12">
                  <p:embed/>
                  <p:pic>
                    <p:nvPicPr>
                      <p:cNvPr id="0" name="图片 123904" descr="image1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714" y="2648465"/>
                        <a:ext cx="9857978" cy="24416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242244" y="1332359"/>
            <a:ext cx="830421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多元线性回归模型的广义最小二乘估计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2469" name="Object 3"/>
          <p:cNvGraphicFramePr>
            <a:graphicFrameLocks noChangeAspect="1"/>
          </p:cNvGraphicFramePr>
          <p:nvPr/>
        </p:nvGraphicFramePr>
        <p:xfrm>
          <a:off x="666180" y="2196455"/>
          <a:ext cx="5051518" cy="297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9" name="" r:id="rId1" imgW="1714500" imgH="1190625" progId="Word.Document.12">
                  <p:embed/>
                </p:oleObj>
              </mc:Choice>
              <mc:Fallback>
                <p:oleObj name="" r:id="rId1" imgW="1714500" imgH="1190625" progId="Word.Document.12">
                  <p:embed/>
                  <p:pic>
                    <p:nvPicPr>
                      <p:cNvPr id="0" name="图片 124928" descr="image1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180" y="2196455"/>
                        <a:ext cx="5051518" cy="29754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759184" y="5483657"/>
          <a:ext cx="887650" cy="59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" r:id="rId3" imgW="3352800" imgH="3657600" progId="Equation.DSMT4">
                  <p:embed/>
                </p:oleObj>
              </mc:Choice>
              <mc:Fallback>
                <p:oleObj name="" r:id="rId3" imgW="3352800" imgH="3657600" progId="Equation.DSMT4">
                  <p:embed/>
                  <p:pic>
                    <p:nvPicPr>
                      <p:cNvPr id="0" name="图片 124929" descr="image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9184" y="5483657"/>
                        <a:ext cx="887650" cy="59776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2203009" y="5483657"/>
            <a:ext cx="2941146" cy="5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 anchor="ctr">
            <a:spAutoFit/>
          </a:bodyPr>
          <a:lstStyle/>
          <a:p>
            <a:pPr eaLnBrk="0" hangingPunct="0"/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3200" dirty="0">
                <a:latin typeface="Arial" panose="020B0604020202020204" pitchFamily="34" charset="0"/>
              </a:rPr>
              <a:t>正定矩阵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3200" dirty="0">
                <a:latin typeface="Arial" panose="020B0604020202020204" pitchFamily="34" charset="0"/>
              </a:rPr>
              <a:t> 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2244" y="180231"/>
            <a:ext cx="94511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700" b="1" dirty="0"/>
              <a:t>§4.2 </a:t>
            </a:r>
            <a:r>
              <a:rPr lang="zh-CN" altLang="zh-CN" sz="3700" b="1" dirty="0"/>
              <a:t>多元线性回归模型的广义最小二乘估计</a:t>
            </a:r>
            <a:endParaRPr lang="zh-CN" altLang="en-US" sz="37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967233" y="1795800"/>
            <a:ext cx="830421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多元线性回归模型的广义最小二乘估计</a:t>
            </a:r>
            <a:endParaRPr lang="zh-CN" altLang="en-US" sz="3700" b="1">
              <a:solidFill>
                <a:schemeClr val="tx2"/>
              </a:solidFill>
            </a:endParaRPr>
          </a:p>
          <a:p>
            <a:endParaRPr lang="zh-CN" altLang="zh-CN" sz="3700" b="1">
              <a:solidFill>
                <a:schemeClr val="tx2"/>
              </a:solidFill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800149" y="3066512"/>
          <a:ext cx="8911167" cy="266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3" name="" r:id="rId1" imgW="3741420" imgH="1189355" progId="Word.Document.8">
                  <p:embed/>
                </p:oleObj>
              </mc:Choice>
              <mc:Fallback>
                <p:oleObj name="" r:id="rId1" imgW="3741420" imgH="1189355" progId="Word.Document.8">
                  <p:embed/>
                  <p:pic>
                    <p:nvPicPr>
                      <p:cNvPr id="0" name="图片 125952" descr="image2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0149" y="3066512"/>
                        <a:ext cx="8911167" cy="26604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008191" y="1476375"/>
            <a:ext cx="830421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多元线性回归模型的广义最小二乘估计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046308" y="2098424"/>
          <a:ext cx="8227977" cy="512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7" name="" r:id="rId1" imgW="2277110" imgH="1506855" progId="Word.Document.8">
                  <p:embed/>
                </p:oleObj>
              </mc:Choice>
              <mc:Fallback>
                <p:oleObj name="" r:id="rId1" imgW="2277110" imgH="1506855" progId="Word.Document.8">
                  <p:embed/>
                  <p:pic>
                    <p:nvPicPr>
                      <p:cNvPr id="0" name="图片 126976" descr="image2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6308" y="2098424"/>
                        <a:ext cx="8227977" cy="51248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67234" y="1404367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796396" y="2412479"/>
          <a:ext cx="9598069" cy="396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name="" r:id="rId1" imgW="4146550" imgH="1981200" progId="Word.Document.8">
                  <p:embed/>
                </p:oleObj>
              </mc:Choice>
              <mc:Fallback>
                <p:oleObj name="" r:id="rId1" imgW="4146550" imgH="1981200" progId="Word.Document.8">
                  <p:embed/>
                  <p:pic>
                    <p:nvPicPr>
                      <p:cNvPr id="0" name="图片 109568" descr="image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6396" y="2412479"/>
                        <a:ext cx="9598069" cy="3969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746300" y="108223"/>
            <a:ext cx="8477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§4.1 </a:t>
            </a:r>
            <a:r>
              <a:rPr lang="zh-CN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带约束条件的多元线性回归模型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67233" y="1795800"/>
            <a:ext cx="830421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多元线性回归模型的广义最小二乘估计</a:t>
            </a:r>
            <a:endParaRPr lang="zh-CN" altLang="en-US" sz="3700" b="1">
              <a:solidFill>
                <a:schemeClr val="tx2"/>
              </a:solidFill>
            </a:endParaRPr>
          </a:p>
          <a:p>
            <a:endParaRPr lang="zh-CN" altLang="zh-CN" sz="3700" b="1">
              <a:solidFill>
                <a:schemeClr val="tx2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62267" y="2669197"/>
          <a:ext cx="9852408" cy="37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1" name="" r:id="rId1" imgW="4515485" imgH="1586230" progId="Word.Document.8">
                  <p:embed/>
                </p:oleObj>
              </mc:Choice>
              <mc:Fallback>
                <p:oleObj name="" r:id="rId1" imgW="4515485" imgH="1586230" progId="Word.Document.8">
                  <p:embed/>
                  <p:pic>
                    <p:nvPicPr>
                      <p:cNvPr id="0" name="图片 128000" descr="image2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267" y="2669197"/>
                        <a:ext cx="9852408" cy="37316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098228" y="1404367"/>
            <a:ext cx="830421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多元线性回归模型的广义最小二乘估计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6565" name="Object 3"/>
          <p:cNvGraphicFramePr>
            <a:graphicFrameLocks noChangeAspect="1"/>
          </p:cNvGraphicFramePr>
          <p:nvPr/>
        </p:nvGraphicFramePr>
        <p:xfrm>
          <a:off x="594172" y="2556495"/>
          <a:ext cx="9702033" cy="346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5" name="" r:id="rId1" imgW="4198620" imgH="1586230" progId="Word.Document.12">
                  <p:embed/>
                </p:oleObj>
              </mc:Choice>
              <mc:Fallback>
                <p:oleObj name="" r:id="rId1" imgW="4198620" imgH="1586230" progId="Word.Document.12">
                  <p:embed/>
                  <p:pic>
                    <p:nvPicPr>
                      <p:cNvPr id="0" name="图片 129024" descr="image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172" y="2556495"/>
                        <a:ext cx="9702033" cy="34603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026220" y="1332359"/>
            <a:ext cx="830421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多元线性回归模型的广义最小二乘估计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7589" name="Object 3"/>
          <p:cNvGraphicFramePr>
            <a:graphicFrameLocks noChangeAspect="1"/>
          </p:cNvGraphicFramePr>
          <p:nvPr/>
        </p:nvGraphicFramePr>
        <p:xfrm>
          <a:off x="450156" y="2340471"/>
          <a:ext cx="10058479" cy="401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9" name="" r:id="rId1" imgW="4686300" imgH="1983105" progId="Word.Document.12">
                  <p:embed/>
                </p:oleObj>
              </mc:Choice>
              <mc:Fallback>
                <p:oleObj name="" r:id="rId1" imgW="4686300" imgH="1983105" progId="Word.Document.12">
                  <p:embed/>
                  <p:pic>
                    <p:nvPicPr>
                      <p:cNvPr id="0" name="图片 130048" descr="image2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156" y="2340471"/>
                        <a:ext cx="10058479" cy="401692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170236" y="1332359"/>
            <a:ext cx="6399844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多元线性回归模型的假设检验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8613" name="Object 12"/>
          <p:cNvGraphicFramePr>
            <a:graphicFrameLocks noChangeAspect="1"/>
          </p:cNvGraphicFramePr>
          <p:nvPr/>
        </p:nvGraphicFramePr>
        <p:xfrm>
          <a:off x="882204" y="2340471"/>
          <a:ext cx="7999629" cy="412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3" name="" r:id="rId1" imgW="4003675" imgH="2181225" progId="Word.Document.12">
                  <p:embed/>
                </p:oleObj>
              </mc:Choice>
              <mc:Fallback>
                <p:oleObj name="" r:id="rId1" imgW="4003675" imgH="2181225" progId="Word.Document.12">
                  <p:embed/>
                  <p:pic>
                    <p:nvPicPr>
                      <p:cNvPr id="0" name="图片 131072" descr="image2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2204" y="2340471"/>
                        <a:ext cx="7999629" cy="4120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967234" y="1260351"/>
            <a:ext cx="6399844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多元线性回归模型的假设检验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9637" name="Object 3"/>
          <p:cNvGraphicFramePr>
            <a:graphicFrameLocks noChangeAspect="1"/>
          </p:cNvGraphicFramePr>
          <p:nvPr/>
        </p:nvGraphicFramePr>
        <p:xfrm>
          <a:off x="217611" y="2340471"/>
          <a:ext cx="9559082" cy="3224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" name="" r:id="rId1" imgW="3375660" imgH="1190625" progId="Word.Document.12">
                  <p:embed/>
                </p:oleObj>
              </mc:Choice>
              <mc:Fallback>
                <p:oleObj name="" r:id="rId1" imgW="3375660" imgH="1190625" progId="Word.Document.12">
                  <p:embed/>
                  <p:pic>
                    <p:nvPicPr>
                      <p:cNvPr id="0" name="图片 132096" descr="image2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7611" y="2340471"/>
                        <a:ext cx="9559082" cy="32240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67234" y="1173751"/>
            <a:ext cx="6399844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多元线性回归模型的假设检验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61" name="Object 3"/>
          <p:cNvGraphicFramePr>
            <a:graphicFrameLocks noChangeAspect="1"/>
          </p:cNvGraphicFramePr>
          <p:nvPr/>
        </p:nvGraphicFramePr>
        <p:xfrm>
          <a:off x="666180" y="2124447"/>
          <a:ext cx="9080108" cy="425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1" name="" r:id="rId1" imgW="3147060" imgH="1586230" progId="Word.Document.12">
                  <p:embed/>
                </p:oleObj>
              </mc:Choice>
              <mc:Fallback>
                <p:oleObj name="" r:id="rId1" imgW="3147060" imgH="1586230" progId="Word.Document.12">
                  <p:embed/>
                  <p:pic>
                    <p:nvPicPr>
                      <p:cNvPr id="0" name="图片 133120" descr="image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180" y="2124447"/>
                        <a:ext cx="9080108" cy="42532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98228" y="1260351"/>
            <a:ext cx="6399844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多元线性回归模型的假设检验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1685" name="Object 3"/>
          <p:cNvGraphicFramePr>
            <a:graphicFrameLocks noChangeAspect="1"/>
          </p:cNvGraphicFramePr>
          <p:nvPr/>
        </p:nvGraphicFramePr>
        <p:xfrm>
          <a:off x="450156" y="2196455"/>
          <a:ext cx="9787431" cy="402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" name="" r:id="rId1" imgW="4244340" imgH="1598295" progId="Word.Document.12">
                  <p:embed/>
                </p:oleObj>
              </mc:Choice>
              <mc:Fallback>
                <p:oleObj name="" r:id="rId1" imgW="4244340" imgH="1598295" progId="Word.Document.12">
                  <p:embed/>
                  <p:pic>
                    <p:nvPicPr>
                      <p:cNvPr id="0" name="图片 134144" descr="image2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156" y="2196455"/>
                        <a:ext cx="9787431" cy="40239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967234" y="1795800"/>
            <a:ext cx="6399844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多元线性回归模型的假设检验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1112041" y="3304552"/>
          <a:ext cx="9581360" cy="102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9" name="" r:id="rId1" imgW="3618230" imgH="408940" progId="Word.Document.12">
                  <p:embed/>
                </p:oleObj>
              </mc:Choice>
              <mc:Fallback>
                <p:oleObj name="" r:id="rId1" imgW="3618230" imgH="408940" progId="Word.Document.12">
                  <p:embed/>
                  <p:pic>
                    <p:nvPicPr>
                      <p:cNvPr id="0" name="图片 135168" descr="image3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2041" y="3304552"/>
                        <a:ext cx="9581360" cy="10291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970572" y="1332359"/>
            <a:ext cx="6399844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多元线性回归模型的假设检验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738188" y="2595634"/>
          <a:ext cx="9353012" cy="275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3" name="" r:id="rId1" imgW="3177540" imgH="992505" progId="Word.Document.12">
                  <p:embed/>
                </p:oleObj>
              </mc:Choice>
              <mc:Fallback>
                <p:oleObj name="" r:id="rId1" imgW="3177540" imgH="992505" progId="Word.Document.12">
                  <p:embed/>
                  <p:pic>
                    <p:nvPicPr>
                      <p:cNvPr id="0" name="图片 136192" descr="image3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8188" y="2595634"/>
                        <a:ext cx="9353012" cy="27567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5750" y="-251817"/>
            <a:ext cx="9347442" cy="1592766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§4.3 </a:t>
            </a:r>
            <a:r>
              <a:rPr lang="zh-CN" altLang="zh-CN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多项式回归模型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522288" y="2411413"/>
          <a:ext cx="976153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7" name="Document" r:id="rId1" imgW="7993380" imgH="2776855" progId="Word.Document.8">
                  <p:embed/>
                </p:oleObj>
              </mc:Choice>
              <mc:Fallback>
                <p:oleObj name="Document" r:id="rId1" imgW="7993380" imgH="2776855" progId="Word.Document.8">
                  <p:embed/>
                  <p:pic>
                    <p:nvPicPr>
                      <p:cNvPr id="0" name="图片 137216" descr="image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2288" y="2411413"/>
                        <a:ext cx="9761537" cy="3382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171137" y="1404367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多项式回归</a:t>
            </a:r>
            <a:endParaRPr lang="zh-CN" alt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967234" y="1795800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>
              <a:solidFill>
                <a:schemeClr val="tx2"/>
              </a:solidFill>
            </a:endParaRPr>
          </a:p>
          <a:p>
            <a:endParaRPr lang="zh-CN" altLang="zh-CN" sz="3700" b="1">
              <a:solidFill>
                <a:schemeClr val="tx2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641140" y="2747960"/>
          <a:ext cx="7502089" cy="429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" name="" r:id="rId1" imgW="4154170" imgH="2774950" progId="Word.Document.12">
                  <p:embed/>
                </p:oleObj>
              </mc:Choice>
              <mc:Fallback>
                <p:oleObj name="" r:id="rId1" imgW="4154170" imgH="2774950" progId="Word.Document.12">
                  <p:embed/>
                  <p:pic>
                    <p:nvPicPr>
                      <p:cNvPr id="0" name="图片 110592" descr="image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1140" y="2747960"/>
                        <a:ext cx="7502089" cy="42952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07524" name="Object 3"/>
          <p:cNvGraphicFramePr>
            <a:graphicFrameLocks noChangeAspect="1"/>
          </p:cNvGraphicFramePr>
          <p:nvPr/>
        </p:nvGraphicFramePr>
        <p:xfrm>
          <a:off x="714751" y="3066512"/>
          <a:ext cx="9273182" cy="189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1" name="Microsoft Office Word 2007 文档" r:id="rId1" imgW="5277485" imgH="1190625" progId="Word.Document.12">
                  <p:embed/>
                </p:oleObj>
              </mc:Choice>
              <mc:Fallback>
                <p:oleObj name="Microsoft Office Word 2007 文档" r:id="rId1" imgW="5277485" imgH="1190625" progId="Word.Document.12">
                  <p:embed/>
                  <p:pic>
                    <p:nvPicPr>
                      <p:cNvPr id="0" name="图片 138240" descr="image3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4751" y="3066512"/>
                        <a:ext cx="9273182" cy="18903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136174" y="1937151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多项式回归</a:t>
            </a:r>
            <a:endParaRPr lang="zh-CN" altLang="en-US" sz="37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1472200" y="2828473"/>
          <a:ext cx="6232247" cy="439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5" name="文档" r:id="rId1" imgW="4250690" imgH="3190240" progId="Word.Document.8">
                  <p:embed/>
                </p:oleObj>
              </mc:Choice>
              <mc:Fallback>
                <p:oleObj name="文档" r:id="rId1" imgW="4250690" imgH="3190240" progId="Word.Document.8">
                  <p:embed/>
                  <p:pic>
                    <p:nvPicPr>
                      <p:cNvPr id="0" name="图片 139264" descr="image3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2200" y="2828473"/>
                        <a:ext cx="6232247" cy="43984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136174" y="1937151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多项式回归</a:t>
            </a:r>
            <a:endParaRPr lang="zh-CN" altLang="en-US" sz="37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90" y="2412479"/>
            <a:ext cx="7134502" cy="37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131196" y="1404367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多项式回归</a:t>
            </a:r>
            <a:endParaRPr lang="zh-CN" alt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738188" y="2556495"/>
          <a:ext cx="9091246" cy="333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9" name="文档" r:id="rId1" imgW="5277485" imgH="1586230" progId="Word.Document.8">
                  <p:embed/>
                </p:oleObj>
              </mc:Choice>
              <mc:Fallback>
                <p:oleObj name="文档" r:id="rId1" imgW="5277485" imgH="1586230" progId="Word.Document.8">
                  <p:embed/>
                  <p:pic>
                    <p:nvPicPr>
                      <p:cNvPr id="0" name="图片 140288" descr="image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8188" y="2556495"/>
                        <a:ext cx="9091246" cy="33343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136174" y="1404367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多项式回归</a:t>
            </a:r>
            <a:endParaRPr lang="zh-CN" alt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11620" name="Object 3"/>
          <p:cNvGraphicFramePr>
            <a:graphicFrameLocks noChangeAspect="1"/>
          </p:cNvGraphicFramePr>
          <p:nvPr/>
        </p:nvGraphicFramePr>
        <p:xfrm>
          <a:off x="810196" y="2556495"/>
          <a:ext cx="9508957" cy="229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3" name="Microsoft Office Word 2007 文档" r:id="rId1" imgW="3079750" imgH="793750" progId="Word.Document.12">
                  <p:embed/>
                </p:oleObj>
              </mc:Choice>
              <mc:Fallback>
                <p:oleObj name="Microsoft Office Word 2007 文档" r:id="rId1" imgW="3079750" imgH="793750" progId="Word.Document.12">
                  <p:embed/>
                  <p:pic>
                    <p:nvPicPr>
                      <p:cNvPr id="0" name="图片 141312" descr="image3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0196" y="2556495"/>
                        <a:ext cx="9508957" cy="22911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170231" y="1590464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多项式回归</a:t>
            </a:r>
            <a:endParaRPr lang="zh-CN" altLang="en-US" sz="37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03" y="2628503"/>
            <a:ext cx="7555927" cy="40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136174" y="1599795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多项式回归</a:t>
            </a:r>
            <a:endParaRPr lang="zh-CN" alt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13668" name="Object 2"/>
          <p:cNvGraphicFramePr>
            <a:graphicFrameLocks noChangeAspect="1"/>
          </p:cNvGraphicFramePr>
          <p:nvPr/>
        </p:nvGraphicFramePr>
        <p:xfrm>
          <a:off x="293326" y="3145276"/>
          <a:ext cx="10093753" cy="181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7" name="Microsoft Office Word 2007 文档" r:id="rId1" imgW="5277485" imgH="793750" progId="Word.Document.12">
                  <p:embed/>
                </p:oleObj>
              </mc:Choice>
              <mc:Fallback>
                <p:oleObj name="Microsoft Office Word 2007 文档" r:id="rId1" imgW="5277485" imgH="793750" progId="Word.Document.12">
                  <p:embed/>
                  <p:pic>
                    <p:nvPicPr>
                      <p:cNvPr id="0" name="图片 142336" descr="image3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3326" y="3145276"/>
                        <a:ext cx="10093753" cy="1811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136174" y="1937151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多项式回归</a:t>
            </a:r>
            <a:endParaRPr lang="zh-CN" altLang="en-US" sz="37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14692" name="Object 3"/>
          <p:cNvGraphicFramePr>
            <a:graphicFrameLocks noChangeAspect="1"/>
          </p:cNvGraphicFramePr>
          <p:nvPr/>
        </p:nvGraphicFramePr>
        <p:xfrm>
          <a:off x="378148" y="2628503"/>
          <a:ext cx="9178502" cy="41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1" name="Microsoft Office Word 2007 文档" r:id="rId1" imgW="5297170" imgH="2898775" progId="Word.Document.12">
                  <p:embed/>
                </p:oleObj>
              </mc:Choice>
              <mc:Fallback>
                <p:oleObj name="Microsoft Office Word 2007 文档" r:id="rId1" imgW="5297170" imgH="2898775" progId="Word.Document.12">
                  <p:embed/>
                  <p:pic>
                    <p:nvPicPr>
                      <p:cNvPr id="0" name="图片 143360" descr="image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8148" y="2628503"/>
                        <a:ext cx="9178502" cy="4114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136174" y="1599795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多项式回归</a:t>
            </a:r>
            <a:endParaRPr lang="zh-CN" alt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05" y="3145277"/>
            <a:ext cx="5964913" cy="399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136174" y="1937151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多项式回归</a:t>
            </a:r>
            <a:endParaRPr lang="zh-CN" altLang="en-US" sz="37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graphicFrame>
        <p:nvGraphicFramePr>
          <p:cNvPr id="116740" name="Object 2"/>
          <p:cNvGraphicFramePr>
            <a:graphicFrameLocks noChangeAspect="1"/>
          </p:cNvGraphicFramePr>
          <p:nvPr/>
        </p:nvGraphicFramePr>
        <p:xfrm>
          <a:off x="547666" y="3304552"/>
          <a:ext cx="11072125" cy="189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5" name="Microsoft Office Word 2007 文档" r:id="rId1" imgW="5277485" imgH="793750" progId="Word.Document.12">
                  <p:embed/>
                </p:oleObj>
              </mc:Choice>
              <mc:Fallback>
                <p:oleObj name="Microsoft Office Word 2007 文档" r:id="rId1" imgW="5277485" imgH="793750" progId="Word.Document.12">
                  <p:embed/>
                  <p:pic>
                    <p:nvPicPr>
                      <p:cNvPr id="0" name="图片 144384" descr="image4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7666" y="3304552"/>
                        <a:ext cx="11072125" cy="18903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136174" y="1937151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多项式回归</a:t>
            </a:r>
            <a:endParaRPr lang="zh-CN" altLang="en-US" sz="37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89959" y="1332359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49157" name="Object 18"/>
          <p:cNvGraphicFramePr>
            <a:graphicFrameLocks noChangeAspect="1"/>
          </p:cNvGraphicFramePr>
          <p:nvPr/>
        </p:nvGraphicFramePr>
        <p:xfrm>
          <a:off x="641350" y="2339975"/>
          <a:ext cx="977265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name="文档" r:id="rId1" imgW="4518660" imgH="1983105" progId="Word.Document.12">
                  <p:embed/>
                </p:oleObj>
              </mc:Choice>
              <mc:Fallback>
                <p:oleObj name="文档" r:id="rId1" imgW="4518660" imgH="1983105" progId="Word.Document.12">
                  <p:embed/>
                  <p:pic>
                    <p:nvPicPr>
                      <p:cNvPr id="0" name="图片 111616" descr="image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1350" y="2339975"/>
                        <a:ext cx="9772650" cy="4013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en-US" altLang="zh-CN"/>
          </a:p>
        </p:txBody>
      </p:sp>
      <p:pic>
        <p:nvPicPr>
          <p:cNvPr id="11776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56" y="2124447"/>
            <a:ext cx="6250813" cy="42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386260" y="1262440"/>
            <a:ext cx="2591109" cy="67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多项式回归</a:t>
            </a:r>
            <a:endParaRPr lang="zh-CN" alt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03" y="167684"/>
            <a:ext cx="9347442" cy="1592766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/>
              <a:t>§4.4 </a:t>
            </a:r>
            <a:r>
              <a:rPr lang="zh-CN" altLang="zh-CN" sz="5400" b="1" dirty="0"/>
              <a:t>多元数据变换后的线性拟合</a:t>
            </a:r>
            <a:br>
              <a:rPr lang="zh-CN" altLang="en-US" sz="5500" b="1" dirty="0"/>
            </a:br>
            <a:endParaRPr lang="zh-CN" altLang="en-US" sz="5500" b="1" dirty="0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967233" y="1795800"/>
            <a:ext cx="5923752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多元数据变换后的线性拟合</a:t>
            </a:r>
            <a:endParaRPr lang="zh-CN" altLang="en-US" sz="3700" b="1">
              <a:solidFill>
                <a:schemeClr val="tx2"/>
              </a:solidFill>
            </a:endParaRPr>
          </a:p>
          <a:p>
            <a:endParaRPr lang="zh-CN" altLang="zh-CN" sz="3700" b="1">
              <a:solidFill>
                <a:schemeClr val="tx2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241343" y="3010669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pPr algn="ctr"/>
            <a:endParaRPr lang="zh-CN" altLang="zh-CN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883691" y="2828472"/>
          <a:ext cx="9119094" cy="387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9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145408" descr="image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3691" y="2828472"/>
                        <a:ext cx="9119094" cy="38786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967233" y="1795800"/>
            <a:ext cx="2115017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变量变换</a:t>
            </a:r>
            <a:endParaRPr lang="zh-CN" altLang="en-US" sz="3700" b="1">
              <a:solidFill>
                <a:schemeClr val="tx2"/>
              </a:solidFill>
            </a:endParaRPr>
          </a:p>
          <a:p>
            <a:endParaRPr lang="zh-CN" altLang="zh-CN" sz="3700" b="1">
              <a:solidFill>
                <a:schemeClr val="tx2"/>
              </a:solidFill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241343" y="3010669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pPr algn="ctr"/>
            <a:endParaRPr lang="zh-CN" altLang="zh-CN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93326" y="2907236"/>
          <a:ext cx="10945883" cy="77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3" name="" r:id="rId1" imgW="5274310" imgH="396875" progId="Word.Document.8">
                  <p:embed/>
                </p:oleObj>
              </mc:Choice>
              <mc:Fallback>
                <p:oleObj name="" r:id="rId1" imgW="5274310" imgH="396875" progId="Word.Document.8">
                  <p:embed/>
                  <p:pic>
                    <p:nvPicPr>
                      <p:cNvPr id="0" name="图片 146432" descr="image4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3326" y="2907236"/>
                        <a:ext cx="10945883" cy="7701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967234" y="3772263"/>
            <a:ext cx="4540361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2700"/>
              <a:t>（</a:t>
            </a:r>
            <a:r>
              <a:rPr lang="zh-CN" altLang="zh-CN" sz="2700"/>
              <a:t>2</a:t>
            </a:r>
            <a:r>
              <a:rPr lang="zh-CN" altLang="en-US" sz="2700"/>
              <a:t>）可线性化的非线性模型</a:t>
            </a:r>
            <a:endParaRPr lang="zh-CN" altLang="en-US" sz="2700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052633" y="4645659"/>
            <a:ext cx="5363278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r>
              <a:rPr lang="zh-CN" altLang="en-US" sz="2700"/>
              <a:t>（</a:t>
            </a:r>
            <a:r>
              <a:rPr lang="zh-CN" altLang="zh-CN" sz="2700"/>
              <a:t>3</a:t>
            </a:r>
            <a:r>
              <a:rPr lang="zh-CN" altLang="en-US" sz="2700"/>
              <a:t>）</a:t>
            </a:r>
            <a:r>
              <a:rPr lang="zh-CN" altLang="en-US" sz="2700" b="1"/>
              <a:t>变量变换族</a:t>
            </a:r>
            <a:r>
              <a:rPr lang="zh-CN" altLang="zh-CN" sz="2700" b="1">
                <a:latin typeface="Arial" panose="020B0604020202020204"/>
              </a:rPr>
              <a:t>——</a:t>
            </a:r>
            <a:r>
              <a:rPr lang="zh-CN" altLang="zh-CN" sz="2700" b="1"/>
              <a:t>Box-Cox</a:t>
            </a:r>
            <a:r>
              <a:rPr lang="zh-CN" altLang="en-US" sz="2700" b="1"/>
              <a:t>变换</a:t>
            </a:r>
            <a:endParaRPr lang="zh-CN" altLang="en-US" sz="2700" b="1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3298592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2146106" y="5448661"/>
          <a:ext cx="4294069" cy="114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4" name="" r:id="rId3" imgW="41148000" imgH="11582400" progId="Equation.DSMT4">
                  <p:embed/>
                </p:oleObj>
              </mc:Choice>
              <mc:Fallback>
                <p:oleObj name="" r:id="rId3" imgW="41148000" imgH="11582400" progId="Equation.DSMT4">
                  <p:embed/>
                  <p:pic>
                    <p:nvPicPr>
                      <p:cNvPr id="0" name="图片 146433" descr="image4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6106" y="5448661"/>
                        <a:ext cx="4294069" cy="11464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财大ppt模板\B10PPT模板（二）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43773"/>
            <a:ext cx="10692000" cy="76050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16" y="2851937"/>
            <a:ext cx="9624060" cy="1260211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3994945"/>
            <a:ext cx="9624060" cy="714380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上财浙院  统计系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67233" y="1620391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0181" name="Object 3"/>
          <p:cNvGraphicFramePr>
            <a:graphicFrameLocks noChangeAspect="1"/>
          </p:cNvGraphicFramePr>
          <p:nvPr/>
        </p:nvGraphicFramePr>
        <p:xfrm>
          <a:off x="883691" y="2747959"/>
          <a:ext cx="8777499" cy="418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1" name="" r:id="rId1" imgW="2868295" imgH="1586230" progId="Word.Document.12">
                  <p:embed/>
                </p:oleObj>
              </mc:Choice>
              <mc:Fallback>
                <p:oleObj name="" r:id="rId1" imgW="2868295" imgH="1586230" progId="Word.Document.12">
                  <p:embed/>
                  <p:pic>
                    <p:nvPicPr>
                      <p:cNvPr id="0" name="图片 112640" descr="image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3691" y="2747959"/>
                        <a:ext cx="8777499" cy="4181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967233" y="1404367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1205" name="Object 3"/>
          <p:cNvGraphicFramePr>
            <a:graphicFrameLocks noChangeAspect="1"/>
          </p:cNvGraphicFramePr>
          <p:nvPr/>
        </p:nvGraphicFramePr>
        <p:xfrm>
          <a:off x="810196" y="2268463"/>
          <a:ext cx="9265756" cy="460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" name="" r:id="rId1" imgW="3741420" imgH="1983105" progId="Word.Document.12">
                  <p:embed/>
                </p:oleObj>
              </mc:Choice>
              <mc:Fallback>
                <p:oleObj name="" r:id="rId1" imgW="3741420" imgH="1983105" progId="Word.Document.12">
                  <p:embed/>
                  <p:pic>
                    <p:nvPicPr>
                      <p:cNvPr id="0" name="图片 113664" descr="image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0196" y="2268463"/>
                        <a:ext cx="9265756" cy="460676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67234" y="1795800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>
              <a:solidFill>
                <a:schemeClr val="tx2"/>
              </a:solidFill>
            </a:endParaRPr>
          </a:p>
          <a:p>
            <a:endParaRPr lang="zh-CN" altLang="zh-CN" sz="3700" b="1">
              <a:solidFill>
                <a:schemeClr val="tx2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2229" name="Object 3"/>
          <p:cNvGraphicFramePr>
            <a:graphicFrameLocks noChangeAspect="1"/>
          </p:cNvGraphicFramePr>
          <p:nvPr/>
        </p:nvGraphicFramePr>
        <p:xfrm>
          <a:off x="547666" y="3224039"/>
          <a:ext cx="9720598" cy="275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9" name="" r:id="rId1" imgW="3939540" imgH="1190625" progId="Word.Document.12">
                  <p:embed/>
                </p:oleObj>
              </mc:Choice>
              <mc:Fallback>
                <p:oleObj name="" r:id="rId1" imgW="3939540" imgH="1190625" progId="Word.Document.12">
                  <p:embed/>
                  <p:pic>
                    <p:nvPicPr>
                      <p:cNvPr id="0" name="图片 114688" descr="image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7666" y="3224039"/>
                        <a:ext cx="9720598" cy="27567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98228" y="1476375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314252" y="3636615"/>
          <a:ext cx="8029332" cy="70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3" name="" r:id="rId1" imgW="68275200" imgH="6400800" progId="Equation.DSMT4">
                  <p:embed/>
                </p:oleObj>
              </mc:Choice>
              <mc:Fallback>
                <p:oleObj name="" r:id="rId1" imgW="68275200" imgH="6400800" progId="Equation.DSMT4">
                  <p:embed/>
                  <p:pic>
                    <p:nvPicPr>
                      <p:cNvPr id="0" name="图片 115712" descr="image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4252" y="3636615"/>
                        <a:ext cx="8029332" cy="7088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653579" y="6889151"/>
            <a:ext cx="3386243" cy="504084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zh-CN" altLang="en-US" smtClean="0"/>
              <a:t>上财浙院  统计系</a:t>
            </a:r>
            <a:endParaRPr lang="zh-CN" altLang="zh-CN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67233" y="1404367"/>
            <a:ext cx="9256395" cy="12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zh-CN" altLang="en-US" sz="3700" b="1" dirty="0">
                <a:solidFill>
                  <a:schemeClr val="tx2"/>
                </a:solidFill>
              </a:rPr>
              <a:t>带约束条件的多元线性回归模型的参数估计</a:t>
            </a:r>
            <a:endParaRPr lang="zh-CN" altLang="en-US" sz="3700" b="1" dirty="0">
              <a:solidFill>
                <a:schemeClr val="tx2"/>
              </a:solidFill>
            </a:endParaRPr>
          </a:p>
          <a:p>
            <a:endParaRPr lang="zh-CN" altLang="zh-CN" sz="3700" b="1" dirty="0">
              <a:solidFill>
                <a:schemeClr val="tx2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020295"/>
            <a:ext cx="210714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224416" y="2416569"/>
          <a:ext cx="7398125" cy="102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7" name="" r:id="rId1" imgW="3011170" imgH="447040" progId="Word.Document.12">
                  <p:embed/>
                </p:oleObj>
              </mc:Choice>
              <mc:Fallback>
                <p:oleObj name="" r:id="rId1" imgW="3011170" imgH="447040" progId="Word.Document.12">
                  <p:embed/>
                  <p:pic>
                    <p:nvPicPr>
                      <p:cNvPr id="0" name="图片 116736" descr="image1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4416" y="2416569"/>
                        <a:ext cx="7398125" cy="10274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4"/>
          <p:cNvGraphicFramePr>
            <a:graphicFrameLocks noChangeAspect="1"/>
          </p:cNvGraphicFramePr>
          <p:nvPr/>
        </p:nvGraphicFramePr>
        <p:xfrm>
          <a:off x="666180" y="3448785"/>
          <a:ext cx="9301030" cy="251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" r:id="rId3" imgW="4198620" imgH="1195070" progId="Word.Document.12">
                  <p:embed/>
                </p:oleObj>
              </mc:Choice>
              <mc:Fallback>
                <p:oleObj name="" r:id="rId3" imgW="4198620" imgH="1195070" progId="Word.Document.12">
                  <p:embed/>
                  <p:pic>
                    <p:nvPicPr>
                      <p:cNvPr id="0" name="图片 116737" descr="image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180" y="3448785"/>
                        <a:ext cx="9301030" cy="2518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WPS 演示</Application>
  <PresentationFormat>自定义</PresentationFormat>
  <Paragraphs>217</Paragraphs>
  <Slides>43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43</vt:i4>
      </vt:variant>
    </vt:vector>
  </HeadingPairs>
  <TitlesOfParts>
    <vt:vector size="97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Arial</vt:lpstr>
      <vt:lpstr>Office 主题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Word.Document.8</vt:lpstr>
      <vt:lpstr>Word.Document.12</vt:lpstr>
      <vt:lpstr>Word.Document.12</vt:lpstr>
      <vt:lpstr>Word.Document.8</vt:lpstr>
      <vt:lpstr>Word.Document.8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Equation.DSMT4</vt:lpstr>
      <vt:lpstr>第四章   多元线性回归模型的进一步讨论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§4.3 多项式回归模型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§4.4 多元数据变换后的线性拟合 </vt:lpstr>
      <vt:lpstr>PowerPoint 演示文稿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