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30" r:id="rId3"/>
    <p:sldId id="331" r:id="rId4"/>
    <p:sldId id="332" r:id="rId5"/>
    <p:sldId id="333" r:id="rId6"/>
    <p:sldId id="334" r:id="rId7"/>
    <p:sldId id="335" r:id="rId8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</p:sldIdLst>
  <p:sldSz cx="10693400" cy="7560945"/>
  <p:notesSz cx="6858000" cy="9144000"/>
  <p:defaultTextStyle>
    <a:defPPr>
      <a:defRPr lang="zh-CN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6" y="-90"/>
      </p:cViewPr>
      <p:guideLst>
        <p:guide orient="horz" pos="236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DF01-6728-42F2-AFC0-85A0914EDB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60-E6B4-414B-8607-F817A72FC0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922E0-6D50-48B7-8705-006930B12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922E0-6D50-48B7-8705-006930B12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922E0-6D50-48B7-8705-006930B12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2CE-AD22-450D-801F-5B100186690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49A2-645C-4039-94A3-E730E04E5F7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E8E-CAE1-4C33-9AEE-9EBA5AAF976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122-2CB3-4920-BDBE-227A5FCB5AF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603-FD26-4975-AE60-0665029571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CBF-3691-44AC-87CD-F4C9A97DD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036-32B3-4246-96C2-24E8DD1B19D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6CD-6219-4409-9A2A-6EDB875E0AF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D15A-A9C6-45B7-BE05-F3CDD602A55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A2A-4235-46CA-AE12-F2D767D259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D32B-B3FB-4596-8F86-03422734C50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3D86-DABF-4D46-9A68-7279623D2B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oleObject" Target="../embeddings/oleObject6.bin"/><Relationship Id="rId7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3.wmf"/><Relationship Id="rId14" Type="http://schemas.openxmlformats.org/officeDocument/2006/relationships/notesSlide" Target="../notesSlides/notesSlide2.xml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3.wmf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1.wmf"/><Relationship Id="rId11" Type="http://schemas.openxmlformats.org/officeDocument/2006/relationships/notesSlide" Target="../notesSlides/notesSlide3.xml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财大ppt模板\B10PPT模板（二）-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5" y="1904"/>
            <a:ext cx="10692000" cy="75561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7656" y="1705760"/>
            <a:ext cx="9089390" cy="1620771"/>
          </a:xfrm>
        </p:spPr>
        <p:txBody>
          <a:bodyPr>
            <a:normAutofit/>
          </a:bodyPr>
          <a:lstStyle/>
          <a:p>
            <a:r>
              <a:rPr lang="zh-CN" altLang="zh-CN" sz="8800" b="1" dirty="0">
                <a:latin typeface="方正姚体" panose="02010601030101010101" charset="-122"/>
                <a:ea typeface="方正姚体" panose="02010601030101010101" charset="-122"/>
              </a:rPr>
              <a:t>回归分析</a:t>
            </a:r>
            <a:endParaRPr lang="zh-CN" altLang="zh-CN" sz="8800" b="1" dirty="0">
              <a:latin typeface="方正姚体" panose="02010601030101010101" charset="-122"/>
              <a:ea typeface="方正姚体" panose="02010601030101010101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2218" y="3780631"/>
            <a:ext cx="9089390" cy="7143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8330" y="5242560"/>
            <a:ext cx="64274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latin typeface="华文隶书" panose="02010800040101010101" charset="-122"/>
                <a:ea typeface="华文隶书" panose="02010800040101010101" charset="-122"/>
              </a:rPr>
              <a:t>上海财经大学浙江学院</a:t>
            </a:r>
            <a:endParaRPr lang="zh-CN" altLang="en-US" sz="4800">
              <a:latin typeface="华文隶书" panose="02010800040101010101" charset="-122"/>
              <a:ea typeface="华文隶书" panose="02010800040101010101" charset="-122"/>
            </a:endParaRPr>
          </a:p>
          <a:p>
            <a:pPr algn="ctr"/>
            <a:r>
              <a:rPr lang="zh-CN" altLang="en-US" sz="4800">
                <a:latin typeface="华文隶书" panose="02010800040101010101" charset="-122"/>
                <a:ea typeface="华文隶书" panose="02010800040101010101" charset="-122"/>
              </a:rPr>
              <a:t>统计系</a:t>
            </a:r>
            <a:endParaRPr lang="zh-CN" altLang="en-US" sz="4800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0840" y="-69944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回归方程与回归名称的由来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22164" y="1630453"/>
            <a:ext cx="6036166" cy="5904768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30000"/>
              </a:lnSpc>
            </a:pP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回归分析起源于生物学，由英国生物学家兼统计学家高尔登在</a:t>
            </a:r>
            <a:r>
              <a:rPr lang="en-US" altLang="zh-CN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19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世纪末叶研究遗传学特性时首先提出。 </a:t>
            </a:r>
            <a:endParaRPr lang="zh-CN" altLang="en-US" sz="5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130000"/>
              </a:lnSpc>
              <a:spcBef>
                <a:spcPts val="3000"/>
              </a:spcBef>
            </a:pPr>
            <a:r>
              <a:rPr lang="zh-CN" altLang="en-US" sz="5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高尔登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en-US" altLang="zh-CN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1889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年发表的著作</a:t>
            </a:r>
            <a:r>
              <a:rPr lang="en-US" altLang="zh-CN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自然的遗传</a:t>
            </a:r>
            <a:r>
              <a:rPr lang="en-US" altLang="zh-CN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中，提出了回归分析方法以后，很快就应用到经济领域中来，而且这一名词也一直为生物学和统计学所沿用。 </a:t>
            </a:r>
            <a:endParaRPr lang="zh-CN" altLang="en-US" sz="5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>
              <a:lnSpc>
                <a:spcPct val="130000"/>
              </a:lnSpc>
              <a:spcBef>
                <a:spcPts val="3000"/>
              </a:spcBef>
            </a:pPr>
            <a:r>
              <a:rPr lang="zh-CN" altLang="en-US" sz="5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回归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的现代涵义与过去大不相同。一般说来，</a:t>
            </a:r>
            <a:r>
              <a:rPr lang="zh-CN" altLang="en-US" sz="5100" dirty="0">
                <a:solidFill>
                  <a:srgbClr val="3333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回归是研究因变量随自变量变化的关系形式的分析方法。</a:t>
            </a:r>
            <a:r>
              <a:rPr lang="zh-CN" altLang="en-US" sz="5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其目的在于根据已知自变量来估计和预测因变量的总平均值。 </a:t>
            </a:r>
            <a:endParaRPr lang="zh-CN" altLang="en-US" sz="5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Picture 6" descr="galton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074892" y="1953418"/>
            <a:ext cx="3156012" cy="39874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43644" y="6192604"/>
            <a:ext cx="361850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Francis Galton 1822-1911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60985" y="-26129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回归分析的应用</a:t>
            </a:r>
            <a:r>
              <a:rPr lang="zh-CN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举例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015425" y="2257668"/>
            <a:ext cx="8496944" cy="448591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农村居民消费</a:t>
            </a:r>
            <a:endParaRPr lang="zh-CN" altLang="zh-C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中国</a:t>
            </a: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税收增长</a:t>
            </a:r>
            <a:endParaRPr lang="zh-CN" altLang="zh-C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慕尼黑</a:t>
            </a: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租金指数</a:t>
            </a:r>
            <a:endParaRPr lang="zh-CN" altLang="zh-C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欧洲主权债务危机对广东出口贸易的影响分析</a:t>
            </a:r>
            <a:endParaRPr lang="zh-CN" altLang="zh-C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CN" altLang="zh-CN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大学生</a:t>
            </a:r>
            <a:r>
              <a:rPr lang="zh-CN" altLang="zh-C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寝室人际关系</a:t>
            </a:r>
            <a:endParaRPr lang="zh-CN" altLang="zh-CN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0" y="-26129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建立实际回归模型的</a:t>
            </a:r>
            <a:r>
              <a:rPr lang="zh-CN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过程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16" y="1692398"/>
            <a:ext cx="6120680" cy="569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0" y="-36924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建立实际回归模型的过程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第一步：实际问题陈述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第二步：依据研究目的，选择相关变量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第三步：收集、整理统计数据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第四步：构造理论模型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第五步：模型参数的估计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第六步：模型的检验和修改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第七步：回归模型的应用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财大ppt模板\B10PPT模板（二）-0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43773"/>
            <a:ext cx="10692000" cy="760503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16" y="2851937"/>
            <a:ext cx="9624060" cy="1260211"/>
          </a:xfrm>
        </p:spPr>
        <p:txBody>
          <a:bodyPr>
            <a:normAutofit/>
          </a:bodyPr>
          <a:lstStyle/>
          <a:p>
            <a:r>
              <a:rPr lang="zh-CN" altLang="en-US" sz="7200" dirty="0" smtClean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7200" dirty="0" smtClean="0">
                <a:solidFill>
                  <a:srgbClr val="7C1D2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谢  谢！</a:t>
            </a:r>
            <a:endParaRPr lang="zh-CN" altLang="en-US" sz="7200" dirty="0">
              <a:solidFill>
                <a:srgbClr val="7C1D2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3994945"/>
            <a:ext cx="9624060" cy="714380"/>
          </a:xfrm>
        </p:spPr>
        <p:txBody>
          <a:bodyPr/>
          <a:lstStyle/>
          <a:p>
            <a:pPr algn="ctr">
              <a:buNone/>
            </a:pPr>
            <a:r>
              <a:rPr lang="en-US" altLang="zh-CN" dirty="0" smtClean="0">
                <a:solidFill>
                  <a:srgbClr val="7C1D2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</a:t>
            </a:r>
            <a:endParaRPr lang="zh-CN" altLang="en-US" dirty="0">
              <a:solidFill>
                <a:srgbClr val="7C1D2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7358E-6 -5.26327E-6 C 0.00831 -0.00756 0.01648 -0.01595 0.02509 -0.02287 C 0.02687 -0.02434 0.0291 -0.02392 0.03103 -0.02497 C 0.03534 -0.02749 0.04039 -0.03168 0.04425 -0.03546 C 0.05405 -0.03399 0.06415 -0.03441 0.07381 -0.03126 C 0.07693 -0.03021 0.0796 -0.02686 0.08257 -0.02497 C 0.09312 -0.01805 0.10411 -0.01175 0.11361 -0.0021 C 0.12341 0.00775 0.11302 0.00167 0.12237 0.00629 C 0.1295 0.01427 0.14866 0.03628 0.15787 0.03964 C 0.16233 0.03817 0.16693 0.03817 0.17109 0.03545 C 0.18089 0.02915 0.1898 0.02013 0.19916 0.01258 C 0.20867 0.00482 0.21817 -0.00651 0.22872 -0.01029 C 0.23495 -0.01952 0.24505 -0.02308 0.25367 -0.02707 C 0.25664 -0.02854 0.26258 -0.03126 0.26258 -0.03126 C 0.266 -0.03063 0.26956 -0.03063 0.27283 -0.02917 C 0.28352 -0.02413 0.27713 -0.02371 0.28471 -0.01658 C 0.2911 -0.0105 0.29941 -0.00357 0.30684 -5.26327E-6 C 0.31144 0.0065 0.31605 0.00922 0.32154 0.01468 C 0.32303 0.01615 0.326 0.01887 0.326 0.01887 L 0.34516 0.02097 " pathEditMode="relative" ptsTypes="ffffffffffffffffff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财大ppt模板\B10PPT模板（二）-07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0" y="5079"/>
            <a:ext cx="10692000" cy="755618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46106" y="2566185"/>
            <a:ext cx="9089390" cy="1620771"/>
          </a:xfrm>
        </p:spPr>
        <p:txBody>
          <a:bodyPr>
            <a:normAutofit fontScale="90000"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第一章 </a:t>
            </a:r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回归分析的一般介绍</a:t>
            </a:r>
            <a:endParaRPr lang="zh-CN" altLang="en-US" sz="6000" b="1" dirty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972218" y="3780631"/>
            <a:ext cx="9089390" cy="7143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 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变量间的统计</a:t>
            </a:r>
            <a:r>
              <a:rPr lang="zh-CN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关系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回归模型的一般</a:t>
            </a:r>
            <a:r>
              <a:rPr lang="zh-CN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形式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回归方程与回归名称的由来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回归分析的应用举例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建立实际回归模型的过程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变量间的统计</a:t>
            </a:r>
            <a:r>
              <a:rPr lang="zh-CN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关系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sz="3200" b="1" dirty="0">
                <a:solidFill>
                  <a:srgbClr val="7030A0"/>
                </a:solidFill>
              </a:rPr>
              <a:t>函数</a:t>
            </a:r>
            <a:r>
              <a:rPr lang="zh-CN" altLang="zh-CN" sz="3200" b="1" dirty="0" smtClean="0">
                <a:solidFill>
                  <a:srgbClr val="7030A0"/>
                </a:solidFill>
              </a:rPr>
              <a:t>关系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：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指现象之间所存在的严格依存的、确定的关系，即一种现象的数量变化完全决定另一种现象的数量变化，这种关系可以通过精确的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数学表达式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来反映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>
              <a:spcBef>
                <a:spcPts val="1200"/>
              </a:spcBef>
            </a:pPr>
            <a:r>
              <a:rPr lang="zh-CN" altLang="zh-CN" sz="2400" i="1" dirty="0">
                <a:solidFill>
                  <a:srgbClr val="FF0000"/>
                </a:solidFill>
              </a:rPr>
              <a:t>例如，圆的面积与半径之间的关系就是一种</a:t>
            </a:r>
            <a:r>
              <a:rPr lang="zh-CN" altLang="zh-CN" sz="2400" i="1" dirty="0" smtClean="0">
                <a:solidFill>
                  <a:srgbClr val="FF0000"/>
                </a:solidFill>
              </a:rPr>
              <a:t>函数</a:t>
            </a:r>
            <a:r>
              <a:rPr lang="zh-CN" altLang="zh-CN" sz="2400" i="1" dirty="0">
                <a:solidFill>
                  <a:srgbClr val="FF0000"/>
                </a:solidFill>
              </a:rPr>
              <a:t>关系</a:t>
            </a:r>
            <a:r>
              <a:rPr lang="zh-CN" altLang="zh-CN" sz="2400" i="1" dirty="0" smtClean="0">
                <a:solidFill>
                  <a:srgbClr val="FF0000"/>
                </a:solidFill>
              </a:rPr>
              <a:t>。</a:t>
            </a:r>
            <a:endParaRPr lang="en-US" altLang="zh-CN" sz="2400" i="1" dirty="0" smtClean="0">
              <a:solidFill>
                <a:srgbClr val="FF0000"/>
              </a:solidFill>
            </a:endParaRPr>
          </a:p>
          <a:p>
            <a:pPr>
              <a:spcBef>
                <a:spcPts val="2400"/>
              </a:spcBef>
            </a:pPr>
            <a:r>
              <a:rPr lang="zh-CN" altLang="zh-CN" sz="3200" b="1" dirty="0">
                <a:solidFill>
                  <a:srgbClr val="7030A0"/>
                </a:solidFill>
              </a:rPr>
              <a:t>统计关系或相关关系</a:t>
            </a:r>
            <a:r>
              <a:rPr lang="zh-CN" altLang="en-US" sz="3200" b="1" dirty="0">
                <a:solidFill>
                  <a:srgbClr val="7030A0"/>
                </a:solidFill>
              </a:rPr>
              <a:t>：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变量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变量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有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密切关系，但是又没有密切到可以通过一个变量完全确定另一个变量的程度。它们之间是一种非确定性的</a:t>
            </a:r>
            <a:r>
              <a:rPr lang="zh-CN" altLang="zh-CN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关系</a:t>
            </a:r>
            <a:r>
              <a:rPr lang="zh-CN" altLang="en-US" sz="28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>
              <a:spcBef>
                <a:spcPts val="1800"/>
              </a:spcBef>
            </a:pPr>
            <a:r>
              <a:rPr lang="zh-CN" altLang="en-US" sz="2400" i="1" dirty="0">
                <a:solidFill>
                  <a:srgbClr val="FF0000"/>
                </a:solidFill>
              </a:rPr>
              <a:t>例如，</a:t>
            </a:r>
            <a:r>
              <a:rPr lang="zh-CN" altLang="zh-CN" sz="2400" i="1" dirty="0">
                <a:solidFill>
                  <a:srgbClr val="FF0000"/>
                </a:solidFill>
              </a:rPr>
              <a:t>教师的教学水平和学生的学习成绩</a:t>
            </a:r>
            <a:r>
              <a:rPr lang="zh-CN" altLang="en-US" sz="2400" i="1" dirty="0">
                <a:solidFill>
                  <a:srgbClr val="FF0000"/>
                </a:solidFill>
              </a:rPr>
              <a:t>之间的关系</a:t>
            </a:r>
            <a:endParaRPr lang="en-US" altLang="zh-CN" sz="2400" i="1" dirty="0">
              <a:solidFill>
                <a:srgbClr val="FF0000"/>
              </a:solidFill>
            </a:endParaRPr>
          </a:p>
          <a:p>
            <a:pPr lvl="1">
              <a:spcBef>
                <a:spcPts val="1800"/>
              </a:spcBef>
              <a:tabLst>
                <a:tab pos="1797050" algn="l"/>
              </a:tabLst>
            </a:pPr>
            <a:r>
              <a:rPr lang="zh-CN" altLang="zh-CN" sz="2400" i="1" dirty="0">
                <a:solidFill>
                  <a:srgbClr val="FF0000"/>
                </a:solidFill>
              </a:rPr>
              <a:t>粮食产量与施肥量</a:t>
            </a:r>
            <a:r>
              <a:rPr lang="zh-CN" altLang="en-US" sz="2400" i="1" dirty="0">
                <a:solidFill>
                  <a:srgbClr val="FF0000"/>
                </a:solidFill>
              </a:rPr>
              <a:t>之间的关系</a:t>
            </a:r>
            <a:endParaRPr lang="en-US" altLang="zh-CN" sz="2400" i="1" dirty="0">
              <a:solidFill>
                <a:srgbClr val="FF0000"/>
              </a:solidFill>
            </a:endParaRPr>
          </a:p>
          <a:p>
            <a:pPr lvl="1">
              <a:spcBef>
                <a:spcPts val="1800"/>
              </a:spcBef>
            </a:pPr>
            <a:r>
              <a:rPr lang="zh-CN" altLang="zh-CN" sz="2400" i="1" dirty="0">
                <a:solidFill>
                  <a:srgbClr val="FF0000"/>
                </a:solidFill>
              </a:rPr>
              <a:t>人的身高和体重</a:t>
            </a:r>
            <a:r>
              <a:rPr lang="zh-CN" altLang="en-US" sz="2400" i="1" dirty="0">
                <a:solidFill>
                  <a:srgbClr val="FF0000"/>
                </a:solidFill>
              </a:rPr>
              <a:t>之间的关系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变量间的统计关系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变量之间的函数关系和相关关系，在一定条件下是可以互相转化的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zh-CN" altLang="zh-CN" sz="2400" i="1" dirty="0">
                <a:solidFill>
                  <a:srgbClr val="0070C0"/>
                </a:solidFill>
              </a:rPr>
              <a:t>本来具有函数关系的变量，当存在观测误差时，其函数关系往往以相关的形式表现出来</a:t>
            </a:r>
            <a:r>
              <a:rPr lang="zh-CN" altLang="zh-CN" sz="2400" i="1" dirty="0" smtClean="0">
                <a:solidFill>
                  <a:srgbClr val="0070C0"/>
                </a:solidFill>
              </a:rPr>
              <a:t>。</a:t>
            </a:r>
            <a:endParaRPr lang="en-US" altLang="zh-CN" sz="2400" i="1" dirty="0" smtClean="0">
              <a:solidFill>
                <a:srgbClr val="0070C0"/>
              </a:solidFill>
            </a:endParaRPr>
          </a:p>
          <a:p>
            <a:pPr lvl="1"/>
            <a:r>
              <a:rPr lang="zh-CN" altLang="zh-CN" sz="2400" i="1" dirty="0">
                <a:solidFill>
                  <a:srgbClr val="0070C0"/>
                </a:solidFill>
              </a:rPr>
              <a:t>如果能够把影响非确定现象的因素一一辨认出来，并全部纳入到变量的依存关系式中，这时变量间的相关关系就会向函数关系转化</a:t>
            </a:r>
            <a:r>
              <a:rPr lang="zh-CN" altLang="zh-CN" sz="2400" i="1" dirty="0" smtClean="0">
                <a:solidFill>
                  <a:srgbClr val="0070C0"/>
                </a:solidFill>
              </a:rPr>
              <a:t>。</a:t>
            </a:r>
            <a:endParaRPr lang="en-US" altLang="zh-CN" sz="2400" i="1" dirty="0" smtClean="0">
              <a:solidFill>
                <a:srgbClr val="0070C0"/>
              </a:solidFill>
            </a:endParaRPr>
          </a:p>
          <a:p>
            <a:r>
              <a:rPr lang="zh-CN" altLang="zh-CN" sz="2800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函数关系可以用数学分析的方法去研究，而相关关系必须借助于统计学中的相关与回归分析方法。</a:t>
            </a:r>
            <a:endParaRPr lang="zh-CN" altLang="zh-CN" sz="2800" dirty="0">
              <a:solidFill>
                <a:srgbClr val="00B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sz="2800" b="1" dirty="0">
                <a:solidFill>
                  <a:srgbClr val="7C1D20"/>
                </a:solidFill>
              </a:rPr>
              <a:t>回归分析就是讨论变量与变量之间的统计关系的一种统计方法。</a:t>
            </a:r>
            <a:endParaRPr lang="zh-CN" altLang="zh-CN" sz="2800" b="1" dirty="0">
              <a:solidFill>
                <a:srgbClr val="7C1D20"/>
              </a:solidFill>
            </a:endParaRPr>
          </a:p>
          <a:p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回归模型的一般形式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1764295"/>
            <a:ext cx="9996606" cy="4990084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如果随机变量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与变量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之间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具有统计关系，那么每当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取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定值之后，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便有相应的概率分布与之对应。它们之间的概率模型为：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238375" indent="-2238375">
              <a:buNone/>
            </a:pP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y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称为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因变量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有时也被称为响应变量或被解释变量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称为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自变量（有时也被称为预报变量或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解释量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2" y="1651183"/>
            <a:ext cx="2088232" cy="6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40" y="2196455"/>
            <a:ext cx="1872208" cy="54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699953" y="3276575"/>
          <a:ext cx="5797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2" imgW="60350400" imgH="6705600" progId="Equation.DSMT4">
                  <p:embed/>
                </p:oleObj>
              </mc:Choice>
              <mc:Fallback>
                <p:oleObj name="Equation" r:id="rId2" imgW="60350400" imgH="6705600" progId="Equation.DSMT4">
                  <p:embed/>
                  <p:pic>
                    <p:nvPicPr>
                      <p:cNvPr id="0" name="Picture 21" descr="image3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99953" y="3276575"/>
                        <a:ext cx="5797550" cy="666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4572719"/>
            <a:ext cx="20882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回归模型的一般形式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8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由两部分组成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，一部分是由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能够决定的部分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，记为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，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另一部分由众多未加考虑的因素（包括随机因素）所产生的影响，它被看成</a:t>
            </a:r>
            <a:r>
              <a:rPr lang="en-US" altLang="zh-CN" sz="2800" dirty="0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随机误差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，记为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y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                      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的回归函数</a:t>
            </a:r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或称为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y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 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dirty="0" err="1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800" dirty="0" err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均值回归函数</a:t>
            </a:r>
            <a:endParaRPr lang="en-US" altLang="zh-CN" sz="28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当模型（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1.1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）中的回归函数为线性函数时，即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3000"/>
              </a:spcBef>
            </a:pP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称（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1.2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）为线性回归模型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ts val="3000"/>
              </a:spcBef>
            </a:pP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62724" y="1692399"/>
          <a:ext cx="1872208" cy="60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1" imgW="777875" imgH="242570" progId="Equation.DSMT4">
                  <p:embed/>
                </p:oleObj>
              </mc:Choice>
              <mc:Fallback>
                <p:oleObj name="Equation" r:id="rId1" imgW="777875" imgH="242570" progId="Equation.DSMT4">
                  <p:embed/>
                  <p:pic>
                    <p:nvPicPr>
                      <p:cNvPr id="0" name="Picture 25" descr="image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62724" y="1692399"/>
                        <a:ext cx="1872208" cy="6009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746300" y="2196455"/>
          <a:ext cx="2106340" cy="53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3469600" imgH="5791200" progId="Equation.DSMT4">
                  <p:embed/>
                </p:oleObj>
              </mc:Choice>
              <mc:Fallback>
                <p:oleObj name="Equation" r:id="rId3" imgW="23469600" imgH="5791200" progId="Equation.DSMT4">
                  <p:embed/>
                  <p:pic>
                    <p:nvPicPr>
                      <p:cNvPr id="0" name="Picture 26" descr="image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6300" y="2196455"/>
                        <a:ext cx="2106340" cy="53691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595172" y="2772519"/>
          <a:ext cx="306140" cy="324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3048000" imgH="3352800" progId="Equation.DSMT4">
                  <p:embed/>
                </p:oleObj>
              </mc:Choice>
              <mc:Fallback>
                <p:oleObj name="Equation" r:id="rId5" imgW="3048000" imgH="3352800" progId="Equation.DSMT4">
                  <p:embed/>
                  <p:pic>
                    <p:nvPicPr>
                      <p:cNvPr id="0" name="Picture 27" descr="image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95172" y="2772519"/>
                        <a:ext cx="306140" cy="324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026220" y="3420591"/>
          <a:ext cx="21066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23469600" imgH="5791200" progId="Equation.DSMT4">
                  <p:embed/>
                </p:oleObj>
              </mc:Choice>
              <mc:Fallback>
                <p:oleObj name="Equation" r:id="rId7" imgW="23469600" imgH="5791200" progId="Equation.DSMT4">
                  <p:embed/>
                  <p:pic>
                    <p:nvPicPr>
                      <p:cNvPr id="0" name="对象 6" descr="image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220" y="3420591"/>
                        <a:ext cx="2106613" cy="536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626620" y="3348583"/>
          <a:ext cx="18716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8" imgW="777875" imgH="242570" progId="Equation.DSMT4">
                  <p:embed/>
                </p:oleObj>
              </mc:Choice>
              <mc:Fallback>
                <p:oleObj name="Equation" r:id="rId8" imgW="777875" imgH="242570" progId="Equation.DSMT4">
                  <p:embed/>
                  <p:pic>
                    <p:nvPicPr>
                      <p:cNvPr id="0" name="对象 4" descr="image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26620" y="3348583"/>
                        <a:ext cx="1871663" cy="601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530276" y="3852639"/>
          <a:ext cx="18716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9" imgW="777875" imgH="242570" progId="Equation.DSMT4">
                  <p:embed/>
                </p:oleObj>
              </mc:Choice>
              <mc:Fallback>
                <p:oleObj name="Equation" r:id="rId9" imgW="777875" imgH="242570" progId="Equation.DSMT4">
                  <p:embed/>
                  <p:pic>
                    <p:nvPicPr>
                      <p:cNvPr id="0" name="图片 2053" descr="image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30276" y="3852639"/>
                        <a:ext cx="1871663" cy="6016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091060" y="5076775"/>
          <a:ext cx="6511280" cy="61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0" imgW="67665600" imgH="6096000" progId="Equation.DSMT4">
                  <p:embed/>
                </p:oleObj>
              </mc:Choice>
              <mc:Fallback>
                <p:oleObj name="Equation" r:id="rId10" imgW="67665600" imgH="6096000" progId="Equation.DSMT4">
                  <p:embed/>
                  <p:pic>
                    <p:nvPicPr>
                      <p:cNvPr id="0" name="Picture 34" descr="image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1060" y="5076775"/>
                        <a:ext cx="6511280" cy="6106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0" y="152307"/>
            <a:ext cx="9624060" cy="95755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回归模型的一般形式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1387604"/>
            <a:ext cx="9624060" cy="6228904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为了估计模型参数，古典线性回归模型通常规定满足的基本假设有</a:t>
            </a:r>
            <a:r>
              <a:rPr lang="zh-CN" altLang="zh-CN" sz="2800" dirty="0" smtClean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2800" dirty="0" smtClean="0">
              <a:solidFill>
                <a:srgbClr val="00B05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/>
            <a:r>
              <a:rPr lang="zh-CN" altLang="zh-CN" sz="2300" dirty="0">
                <a:solidFill>
                  <a:srgbClr val="00B0F0"/>
                </a:solidFill>
              </a:rPr>
              <a:t>解释变量</a:t>
            </a:r>
            <a:r>
              <a:rPr lang="en-US" altLang="zh-CN" sz="2300" dirty="0">
                <a:solidFill>
                  <a:srgbClr val="00B0F0"/>
                </a:solidFill>
              </a:rPr>
              <a:t> </a:t>
            </a:r>
            <a:r>
              <a:rPr lang="en-US" altLang="zh-CN" sz="2300" dirty="0" smtClean="0">
                <a:solidFill>
                  <a:srgbClr val="00B0F0"/>
                </a:solidFill>
              </a:rPr>
              <a:t>                             </a:t>
            </a:r>
            <a:r>
              <a:rPr lang="zh-CN" altLang="zh-CN" sz="2300" dirty="0" smtClean="0">
                <a:solidFill>
                  <a:srgbClr val="00B0F0"/>
                </a:solidFill>
              </a:rPr>
              <a:t>是</a:t>
            </a:r>
            <a:r>
              <a:rPr lang="zh-CN" altLang="zh-CN" sz="2300" dirty="0">
                <a:solidFill>
                  <a:srgbClr val="00B0F0"/>
                </a:solidFill>
              </a:rPr>
              <a:t>确定性的变量，观测值</a:t>
            </a:r>
            <a:r>
              <a:rPr lang="en-US" altLang="zh-CN" sz="2300" dirty="0">
                <a:solidFill>
                  <a:srgbClr val="00B0F0"/>
                </a:solidFill>
              </a:rPr>
              <a:t> </a:t>
            </a:r>
            <a:r>
              <a:rPr lang="en-US" altLang="zh-CN" sz="2300" dirty="0" smtClean="0">
                <a:solidFill>
                  <a:srgbClr val="00B0F0"/>
                </a:solidFill>
              </a:rPr>
              <a:t>                          </a:t>
            </a:r>
            <a:r>
              <a:rPr lang="zh-CN" altLang="zh-CN" sz="2300" dirty="0" smtClean="0">
                <a:solidFill>
                  <a:srgbClr val="00B0F0"/>
                </a:solidFill>
              </a:rPr>
              <a:t>是</a:t>
            </a:r>
            <a:r>
              <a:rPr lang="zh-CN" altLang="zh-CN" sz="2300" dirty="0">
                <a:solidFill>
                  <a:srgbClr val="00B0F0"/>
                </a:solidFill>
              </a:rPr>
              <a:t>已知的常数</a:t>
            </a:r>
            <a:r>
              <a:rPr lang="zh-CN" altLang="zh-CN" sz="2300" dirty="0" smtClean="0">
                <a:solidFill>
                  <a:srgbClr val="00B0F0"/>
                </a:solidFill>
              </a:rPr>
              <a:t>。</a:t>
            </a:r>
            <a:endParaRPr lang="en-US" altLang="zh-CN" sz="2300" dirty="0" smtClean="0">
              <a:solidFill>
                <a:srgbClr val="00B0F0"/>
              </a:solidFill>
            </a:endParaRPr>
          </a:p>
          <a:p>
            <a:pPr lvl="1"/>
            <a:r>
              <a:rPr lang="zh-CN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高斯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马尔可夫（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Gauss--Markov</a:t>
            </a:r>
            <a:r>
              <a:rPr lang="zh-CN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）条件：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G—M</a:t>
            </a:r>
            <a:r>
              <a:rPr lang="zh-CN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条件（等方差及不相关的</a:t>
            </a:r>
            <a:r>
              <a:rPr lang="zh-CN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假定</a:t>
            </a:r>
            <a:endParaRPr lang="en-US" altLang="zh-CN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zh-CN" sz="2400" dirty="0">
                <a:solidFill>
                  <a:srgbClr val="0070C0"/>
                </a:solidFill>
              </a:rPr>
              <a:t>正态分布的假定条件为</a:t>
            </a:r>
            <a:r>
              <a:rPr lang="zh-CN" altLang="zh-CN" sz="2400" dirty="0"/>
              <a:t>：</a:t>
            </a:r>
            <a:endParaRPr lang="zh-CN" altLang="zh-CN" sz="2400" dirty="0"/>
          </a:p>
          <a:p>
            <a:pPr lvl="1"/>
            <a:endParaRPr lang="en-US" altLang="zh-CN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通常为了便于数学上的处理，还要求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n&gt;p</a:t>
            </a:r>
            <a:r>
              <a:rPr lang="zh-CN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，即样本容量的个数大于解释变量的个数。</a:t>
            </a:r>
            <a:endParaRPr lang="zh-CN" altLang="zh-CN" sz="2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826420" y="2124447"/>
          <a:ext cx="1907485" cy="6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1" imgW="777875" imgH="242570" progId="Equation.DSMT4">
                  <p:embed/>
                </p:oleObj>
              </mc:Choice>
              <mc:Fallback>
                <p:oleObj name="Equation" r:id="rId1" imgW="777875" imgH="242570" progId="Equation.DSMT4">
                  <p:embed/>
                  <p:pic>
                    <p:nvPicPr>
                      <p:cNvPr id="0" name="Picture 45" descr="image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26420" y="2124447"/>
                        <a:ext cx="1907485" cy="61227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938988" y="2124447"/>
          <a:ext cx="174480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20421600" imgH="5791200" progId="Equation.DSMT4">
                  <p:embed/>
                </p:oleObj>
              </mc:Choice>
              <mc:Fallback>
                <p:oleObj name="Equation" r:id="rId3" imgW="20421600" imgH="5791200" progId="Equation.DSMT4">
                  <p:embed/>
                  <p:pic>
                    <p:nvPicPr>
                      <p:cNvPr id="0" name="Picture 46" descr="image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8988" y="2124447"/>
                        <a:ext cx="1744809" cy="5040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3474492" y="3564607"/>
          <a:ext cx="277050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37185600" imgH="18288000" progId="Equation.DSMT4">
                  <p:embed/>
                </p:oleObj>
              </mc:Choice>
              <mc:Fallback>
                <p:oleObj name="Equation" r:id="rId5" imgW="37185600" imgH="18288000" progId="Equation.DSMT4">
                  <p:embed/>
                  <p:pic>
                    <p:nvPicPr>
                      <p:cNvPr id="0" name="Picture 47" descr="image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4492" y="3564607"/>
                        <a:ext cx="2770508" cy="13681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770636" y="5220791"/>
          <a:ext cx="266963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32613600" imgH="12192000" progId="Equation.DSMT4">
                  <p:embed/>
                </p:oleObj>
              </mc:Choice>
              <mc:Fallback>
                <p:oleObj name="Equation" r:id="rId7" imgW="32613600" imgH="12192000" progId="Equation.DSMT4">
                  <p:embed/>
                  <p:pic>
                    <p:nvPicPr>
                      <p:cNvPr id="0" name="Picture 48" descr="image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0636" y="5220791"/>
                        <a:ext cx="2669630" cy="1008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0" y="-94"/>
            <a:ext cx="9624060" cy="1260211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zh-CN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回归方程与回归名称的</a:t>
            </a:r>
            <a:r>
              <a:rPr lang="zh-CN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由来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5796968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给定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 </a:t>
            </a:r>
            <a:r>
              <a:rPr lang="zh-CN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 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的条件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数学期望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1200"/>
              </a:spcBef>
            </a:pP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随机变量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回归函数，或称为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随机变量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均值回归函数</a:t>
            </a:r>
            <a:r>
              <a:rPr lang="zh-CN" altLang="zh-CN" dirty="0" smtClean="0">
                <a:solidFill>
                  <a:srgbClr val="FF0000"/>
                </a:solidFill>
              </a:rPr>
              <a:t>。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称为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自变量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y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称为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因变量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2400"/>
              </a:spcBef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当（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1.5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）式为一元线性函数时，即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1.6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1.6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）式称为一元线性回归方程，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其中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直线在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y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轴上的截距，是当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等于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时</a:t>
            </a:r>
            <a:r>
              <a:rPr lang="en-US" altLang="zh-CN" sz="28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的期望值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r>
              <a:rPr lang="en-US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直线的斜率，它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表示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变动一个单位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时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28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zh-CN" sz="28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平均变动值。</a:t>
            </a:r>
            <a:endParaRPr lang="zh-CN" altLang="zh-CN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ts val="3000"/>
              </a:spcBef>
            </a:pP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790825" y="2339975"/>
          <a:ext cx="36004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1" imgW="41757600" imgH="6705600" progId="Equation.DSMT4">
                  <p:embed/>
                </p:oleObj>
              </mc:Choice>
              <mc:Fallback>
                <p:oleObj name="Equation" r:id="rId1" imgW="41757600" imgH="6705600" progId="Equation.DSMT4">
                  <p:embed/>
                  <p:pic>
                    <p:nvPicPr>
                      <p:cNvPr id="0" name="Object 1" descr="image1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90825" y="2339975"/>
                        <a:ext cx="3600450" cy="5699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754412" y="4716735"/>
          <a:ext cx="23653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7432000" imgH="6705600" progId="Equation.DSMT4">
                  <p:embed/>
                </p:oleObj>
              </mc:Choice>
              <mc:Fallback>
                <p:oleObj name="Equation" r:id="rId3" imgW="27432000" imgH="6705600" progId="Equation.DSMT4">
                  <p:embed/>
                  <p:pic>
                    <p:nvPicPr>
                      <p:cNvPr id="0" name="对象 4" descr="image1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4412" y="4716735"/>
                        <a:ext cx="2365375" cy="569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6786861" y="5494421"/>
          <a:ext cx="432048" cy="51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4572000" imgH="5486400" progId="Equation.DSMT4">
                  <p:embed/>
                </p:oleObj>
              </mc:Choice>
              <mc:Fallback>
                <p:oleObj name="Equation" r:id="rId5" imgW="4572000" imgH="5486400" progId="Equation.DSMT4">
                  <p:embed/>
                  <p:pic>
                    <p:nvPicPr>
                      <p:cNvPr id="0" name="图片 4098" descr="image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6861" y="5494421"/>
                        <a:ext cx="432048" cy="51845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5706740" y="6012879"/>
          <a:ext cx="448404" cy="48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3962400" imgH="5486400" progId="Equation.DSMT4">
                  <p:embed/>
                </p:oleObj>
              </mc:Choice>
              <mc:Fallback>
                <p:oleObj name="Equation" r:id="rId7" imgW="3962400" imgH="5486400" progId="Equation.DSMT4">
                  <p:embed/>
                  <p:pic>
                    <p:nvPicPr>
                      <p:cNvPr id="0" name="图片 4099" descr="image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6740" y="6012879"/>
                        <a:ext cx="448404" cy="48777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1898</Words>
  <Application>WPS 演示</Application>
  <PresentationFormat>自定义</PresentationFormat>
  <Paragraphs>112</Paragraphs>
  <Slides>14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14</vt:i4>
      </vt:variant>
    </vt:vector>
  </HeadingPairs>
  <TitlesOfParts>
    <vt:vector size="43" baseType="lpstr">
      <vt:lpstr>Arial</vt:lpstr>
      <vt:lpstr>宋体</vt:lpstr>
      <vt:lpstr>Wingdings</vt:lpstr>
      <vt:lpstr>方正姚体</vt:lpstr>
      <vt:lpstr>微软雅黑</vt:lpstr>
      <vt:lpstr>华文隶书</vt:lpstr>
      <vt:lpstr>楷体_GB2312</vt:lpstr>
      <vt:lpstr>Times New Roman</vt:lpstr>
      <vt:lpstr>华文楷体</vt:lpstr>
      <vt:lpstr>华文彩云</vt:lpstr>
      <vt:lpstr>Arial Unicode MS</vt:lpstr>
      <vt:lpstr>Calibri</vt:lpstr>
      <vt:lpstr>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回归分析</vt:lpstr>
      <vt:lpstr>第一章 回归分析的一般介绍</vt:lpstr>
      <vt:lpstr>目 录</vt:lpstr>
      <vt:lpstr>1.1 变量间的统计关系</vt:lpstr>
      <vt:lpstr>1.1 变量间的统计关系</vt:lpstr>
      <vt:lpstr>1.2 回归模型的一般形式</vt:lpstr>
      <vt:lpstr>1.2 回归模型的一般形式</vt:lpstr>
      <vt:lpstr>1.2 回归模型的一般形式</vt:lpstr>
      <vt:lpstr>1.3回归方程与回归名称的由来</vt:lpstr>
      <vt:lpstr>1.3回归方程与回归名称的由来</vt:lpstr>
      <vt:lpstr>1.4回归分析的应用举例</vt:lpstr>
      <vt:lpstr>1.5建立实际回归模型的过程</vt:lpstr>
      <vt:lpstr>1.5建立实际回归模型的过程</vt:lpstr>
      <vt:lpstr>   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Administrator</cp:lastModifiedBy>
  <cp:revision>18</cp:revision>
  <dcterms:created xsi:type="dcterms:W3CDTF">2016-12-19T01:38:00Z</dcterms:created>
  <dcterms:modified xsi:type="dcterms:W3CDTF">2017-12-12T08:24:59Z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