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331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notesMaster" Target="notesMasters/notesMaster1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8.wmf"/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4" Type="http://schemas.openxmlformats.org/officeDocument/2006/relationships/image" Target="../media/image24.wmf"/><Relationship Id="rId13" Type="http://schemas.openxmlformats.org/officeDocument/2006/relationships/image" Target="../media/image23.wmf"/><Relationship Id="rId12" Type="http://schemas.openxmlformats.org/officeDocument/2006/relationships/image" Target="../media/image22.wmf"/><Relationship Id="rId11" Type="http://schemas.openxmlformats.org/officeDocument/2006/relationships/image" Target="../media/image21.wmf"/><Relationship Id="rId10" Type="http://schemas.openxmlformats.org/officeDocument/2006/relationships/image" Target="../media/image20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image" Target="../media/image44.wmf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2" Type="http://schemas.openxmlformats.org/officeDocument/2006/relationships/image" Target="../media/image48.wmf"/><Relationship Id="rId11" Type="http://schemas.openxmlformats.org/officeDocument/2006/relationships/image" Target="../media/image47.wmf"/><Relationship Id="rId10" Type="http://schemas.openxmlformats.org/officeDocument/2006/relationships/image" Target="../media/image46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emf"/><Relationship Id="rId1" Type="http://schemas.openxmlformats.org/officeDocument/2006/relationships/oleObject" Target="../embeddings/Document5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oleObject" Target="../embeddings/Document1.doc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1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8.emf"/><Relationship Id="rId1" Type="http://schemas.openxmlformats.org/officeDocument/2006/relationships/oleObject" Target="../embeddings/Document6.doc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9.emf"/><Relationship Id="rId1" Type="http://schemas.openxmlformats.org/officeDocument/2006/relationships/oleObject" Target="../embeddings/Document7.doc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oleObject" Target="../embeddings/Document8.doc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oleObject" Target="../embeddings/Document9.doc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oleObject" Target="../embeddings/Document10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1.emf"/><Relationship Id="rId1" Type="http://schemas.openxmlformats.org/officeDocument/2006/relationships/oleObject" Target="../embeddings/Document11.doc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2.emf"/><Relationship Id="rId1" Type="http://schemas.openxmlformats.org/officeDocument/2006/relationships/package" Target="../embeddings/Document12.docx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3.emf"/><Relationship Id="rId1" Type="http://schemas.openxmlformats.org/officeDocument/2006/relationships/package" Target="../embeddings/Document13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30" Type="http://schemas.openxmlformats.org/officeDocument/2006/relationships/vmlDrawing" Target="../drawings/vmlDrawing3.vml"/><Relationship Id="rId3" Type="http://schemas.openxmlformats.org/officeDocument/2006/relationships/oleObject" Target="../embeddings/oleObject10.bin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24.wmf"/><Relationship Id="rId27" Type="http://schemas.openxmlformats.org/officeDocument/2006/relationships/oleObject" Target="../embeddings/oleObject22.bin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21.bin"/><Relationship Id="rId24" Type="http://schemas.openxmlformats.org/officeDocument/2006/relationships/image" Target="../media/image22.wmf"/><Relationship Id="rId23" Type="http://schemas.openxmlformats.org/officeDocument/2006/relationships/oleObject" Target="../embeddings/oleObject20.bin"/><Relationship Id="rId22" Type="http://schemas.openxmlformats.org/officeDocument/2006/relationships/image" Target="../media/image21.wmf"/><Relationship Id="rId21" Type="http://schemas.openxmlformats.org/officeDocument/2006/relationships/oleObject" Target="../embeddings/oleObject19.bin"/><Relationship Id="rId20" Type="http://schemas.openxmlformats.org/officeDocument/2006/relationships/image" Target="../media/image20.wmf"/><Relationship Id="rId2" Type="http://schemas.openxmlformats.org/officeDocument/2006/relationships/image" Target="../media/image11.wmf"/><Relationship Id="rId19" Type="http://schemas.openxmlformats.org/officeDocument/2006/relationships/oleObject" Target="../embeddings/oleObject18.bin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1.png"/><Relationship Id="rId1" Type="http://schemas.openxmlformats.org/officeDocument/2006/relationships/image" Target="../media/image1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6.png"/><Relationship Id="rId1" Type="http://schemas.openxmlformats.org/officeDocument/2006/relationships/image" Target="../media/image11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5.emf"/><Relationship Id="rId10" Type="http://schemas.openxmlformats.org/officeDocument/2006/relationships/vmlDrawing" Target="../drawings/vmlDrawing4.vml"/><Relationship Id="rId1" Type="http://schemas.openxmlformats.org/officeDocument/2006/relationships/package" Target="../embeddings/Document2.docx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9.png"/><Relationship Id="rId1" Type="http://schemas.openxmlformats.org/officeDocument/2006/relationships/image" Target="../media/image1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3.docx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0.emf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1" Type="http://schemas.openxmlformats.org/officeDocument/2006/relationships/package" Target="../embeddings/Document4.docx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28" Type="http://schemas.openxmlformats.org/officeDocument/2006/relationships/vmlDrawing" Target="../drawings/vmlDrawing7.vml"/><Relationship Id="rId27" Type="http://schemas.openxmlformats.org/officeDocument/2006/relationships/slideLayout" Target="../slideLayouts/slideLayout1.xml"/><Relationship Id="rId26" Type="http://schemas.openxmlformats.org/officeDocument/2006/relationships/oleObject" Target="../embeddings/oleObject45.bin"/><Relationship Id="rId25" Type="http://schemas.openxmlformats.org/officeDocument/2006/relationships/image" Target="../media/image48.wmf"/><Relationship Id="rId24" Type="http://schemas.openxmlformats.org/officeDocument/2006/relationships/oleObject" Target="../embeddings/oleObject44.bin"/><Relationship Id="rId23" Type="http://schemas.openxmlformats.org/officeDocument/2006/relationships/oleObject" Target="../embeddings/oleObject43.bin"/><Relationship Id="rId22" Type="http://schemas.openxmlformats.org/officeDocument/2006/relationships/image" Target="../media/image47.wmf"/><Relationship Id="rId21" Type="http://schemas.openxmlformats.org/officeDocument/2006/relationships/oleObject" Target="../embeddings/oleObject42.bin"/><Relationship Id="rId20" Type="http://schemas.openxmlformats.org/officeDocument/2006/relationships/image" Target="../media/image46.wmf"/><Relationship Id="rId2" Type="http://schemas.openxmlformats.org/officeDocument/2006/relationships/image" Target="../media/image37.wmf"/><Relationship Id="rId19" Type="http://schemas.openxmlformats.org/officeDocument/2006/relationships/oleObject" Target="../embeddings/oleObject41.bin"/><Relationship Id="rId18" Type="http://schemas.openxmlformats.org/officeDocument/2006/relationships/image" Target="../media/image45.wmf"/><Relationship Id="rId17" Type="http://schemas.openxmlformats.org/officeDocument/2006/relationships/oleObject" Target="../embeddings/oleObject40.bin"/><Relationship Id="rId16" Type="http://schemas.openxmlformats.org/officeDocument/2006/relationships/image" Target="../media/image44.wmf"/><Relationship Id="rId15" Type="http://schemas.openxmlformats.org/officeDocument/2006/relationships/oleObject" Target="../embeddings/oleObject39.bin"/><Relationship Id="rId14" Type="http://schemas.openxmlformats.org/officeDocument/2006/relationships/image" Target="../media/image43.wmf"/><Relationship Id="rId13" Type="http://schemas.openxmlformats.org/officeDocument/2006/relationships/oleObject" Target="../embeddings/oleObject38.bin"/><Relationship Id="rId12" Type="http://schemas.openxmlformats.org/officeDocument/2006/relationships/image" Target="../media/image42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41.wmf"/><Relationship Id="rId1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5" y="1904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106" y="2566185"/>
            <a:ext cx="9089390" cy="1620771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第五章 </a:t>
            </a:r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回归诊断</a:t>
            </a:r>
            <a:endParaRPr lang="zh-CN" altLang="en-US" sz="600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2218" y="3780631"/>
            <a:ext cx="9089390" cy="7143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126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8" name="Rectangle 3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11269" name="Object 4"/>
          <p:cNvGraphicFramePr/>
          <p:nvPr/>
        </p:nvGraphicFramePr>
        <p:xfrm>
          <a:off x="663115" y="2985873"/>
          <a:ext cx="9535192" cy="357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5" name="" r:id="rId1" imgW="5277485" imgH="1981200" progId="Word.Document.8">
                  <p:embed/>
                </p:oleObj>
              </mc:Choice>
              <mc:Fallback>
                <p:oleObj name="" r:id="rId1" imgW="5277485" imgH="1981200" progId="Word.Document.8">
                  <p:embed/>
                  <p:pic>
                    <p:nvPicPr>
                      <p:cNvPr id="0" name="图片 154624" descr="image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2985873"/>
                        <a:ext cx="9535192" cy="35704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2291" name="Rectangle 2"/>
          <p:cNvSpPr>
            <a:spLocks noGrp="1"/>
          </p:cNvSpPr>
          <p:nvPr>
            <p:ph type="ctrTitle"/>
          </p:nvPr>
        </p:nvSpPr>
        <p:spPr>
          <a:xfrm>
            <a:off x="1251188" y="157520"/>
            <a:ext cx="8812352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2" name="Rectangle 3"/>
          <p:cNvSpPr/>
          <p:nvPr/>
        </p:nvSpPr>
        <p:spPr>
          <a:xfrm>
            <a:off x="1408708" y="1732717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12293" name="Picture 4" descr="C:\Users\admin102\AppData\Roaming\Tencent\Users\879276785\QQ\WinTemp\RichOle\{WB5}O])L7)`YH@4UPF{[9P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1188" y="2487061"/>
            <a:ext cx="8625078" cy="50738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331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3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13317" name="Picture 5" descr="C:\Users\admin102\AppData\Roaming\Tencent\Users\879276785\QQ\WinTemp\RichOle\MZM{KJPEB4POJTAU~ILR(PA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3590" y="2992874"/>
            <a:ext cx="4961871" cy="3659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C:\Users\admin102\AppData\Roaming\Tencent\Users\879276785\QQ\WinTemp\RichOle\~S}C1Y98SI7W~T8VU@E_%X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5443" y="3071634"/>
            <a:ext cx="5101887" cy="3701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TextBox 11"/>
          <p:cNvSpPr txBox="1"/>
          <p:nvPr/>
        </p:nvSpPr>
        <p:spPr>
          <a:xfrm>
            <a:off x="4480342" y="6916865"/>
            <a:ext cx="1263650" cy="6356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1545" dirty="0"/>
              <a:t>图</a:t>
            </a:r>
            <a:r>
              <a:rPr lang="en-US" altLang="zh-CN" sz="1545" dirty="0"/>
              <a:t>5.1 </a:t>
            </a:r>
            <a:r>
              <a:rPr lang="zh-CN" altLang="en-US" sz="1545" dirty="0"/>
              <a:t>残差图</a:t>
            </a:r>
            <a:endParaRPr lang="zh-CN" altLang="en-US" sz="1545" dirty="0"/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19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433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3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14341" name="Picture 3" descr="C:\Users\admin102\AppData\Roaming\Tencent\Users\879276785\QQ\WinTemp\RichOle\UW{3`638Z_CEWMO_Y{8N9N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2350" y="2992874"/>
            <a:ext cx="4909363" cy="370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9180" y="3071634"/>
            <a:ext cx="4984623" cy="36229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TextBox 8"/>
          <p:cNvSpPr txBox="1"/>
          <p:nvPr/>
        </p:nvSpPr>
        <p:spPr>
          <a:xfrm>
            <a:off x="4480342" y="6916865"/>
            <a:ext cx="1263650" cy="6356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1545" dirty="0"/>
              <a:t>图</a:t>
            </a:r>
            <a:r>
              <a:rPr lang="en-US" altLang="zh-CN" sz="1545" dirty="0"/>
              <a:t>5.1 </a:t>
            </a:r>
            <a:r>
              <a:rPr lang="zh-CN" altLang="en-US" sz="1545" dirty="0"/>
              <a:t>残差图</a:t>
            </a:r>
            <a:endParaRPr lang="zh-CN" altLang="en-US" sz="1545" dirty="0"/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19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536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回归函数线性诊断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9870" y="3071634"/>
            <a:ext cx="9463432" cy="330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638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8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回归函数线性诊断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4909" y="1496438"/>
            <a:ext cx="8341543" cy="58282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3453" y="2520315"/>
            <a:ext cx="708838" cy="11761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741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63453" y="2520315"/>
            <a:ext cx="708838" cy="11761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2508" y="1496438"/>
            <a:ext cx="6537066" cy="5838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9574" y="2441556"/>
            <a:ext cx="1134142" cy="9346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843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6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回归函数线性诊断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6149" y="2914115"/>
            <a:ext cx="9127391" cy="370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945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0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回归函数线性诊断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1188" y="1617202"/>
            <a:ext cx="7875984" cy="59437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413" y="2441556"/>
            <a:ext cx="861108" cy="59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048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4" name="Rectangle 3"/>
          <p:cNvSpPr/>
          <p:nvPr/>
        </p:nvSpPr>
        <p:spPr>
          <a:xfrm>
            <a:off x="1377204" y="1991749"/>
            <a:ext cx="333438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误差正态性诊断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4909" y="2914115"/>
            <a:ext cx="8772096" cy="32291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07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sz="485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6" name="Object 6"/>
          <p:cNvGraphicFramePr/>
          <p:nvPr/>
        </p:nvGraphicFramePr>
        <p:xfrm>
          <a:off x="1139174" y="3145144"/>
          <a:ext cx="8443055" cy="253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7" name="" r:id="rId1" imgW="5277485" imgH="1586230" progId="Word.Document.8">
                  <p:embed/>
                </p:oleObj>
              </mc:Choice>
              <mc:Fallback>
                <p:oleObj name="" r:id="rId1" imgW="5277485" imgH="1586230" progId="Word.Document.8">
                  <p:embed/>
                  <p:pic>
                    <p:nvPicPr>
                      <p:cNvPr id="0" name="图片 147456" descr="image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9174" y="3145144"/>
                        <a:ext cx="8443055" cy="25343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1188" y="472559"/>
            <a:ext cx="8033504" cy="1821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2429" y="2280536"/>
            <a:ext cx="7954744" cy="52804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7173" y="2520315"/>
            <a:ext cx="885611" cy="7088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72429" y="236280"/>
            <a:ext cx="8290786" cy="69308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3453" y="2520315"/>
            <a:ext cx="808601" cy="682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87468" y="0"/>
            <a:ext cx="7097136" cy="7560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457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0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6149" y="2756595"/>
            <a:ext cx="8828103" cy="42530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560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4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25605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17935" y="3542443"/>
            <a:ext cx="8177022" cy="10326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662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8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26629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44988" y="2907114"/>
            <a:ext cx="7406926" cy="46538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765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2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7389" y="3071634"/>
            <a:ext cx="8859607" cy="27093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389" y="5591949"/>
            <a:ext cx="8381797" cy="15751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867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6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3845" y="3223903"/>
            <a:ext cx="9624452" cy="30173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969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0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09833" y="2985873"/>
            <a:ext cx="5159645" cy="38469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072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4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1144" y="2985873"/>
            <a:ext cx="9094137" cy="38119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09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sz="485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60415" y="2907114"/>
            <a:ext cx="8282035" cy="37314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174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8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31749" name="Object 6"/>
          <p:cNvGraphicFramePr/>
          <p:nvPr/>
        </p:nvGraphicFramePr>
        <p:xfrm>
          <a:off x="978154" y="2912364"/>
          <a:ext cx="8289036" cy="373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9" name="" r:id="rId1" imgW="5277485" imgH="2378075" progId="Word.Document.8">
                  <p:embed/>
                </p:oleObj>
              </mc:Choice>
              <mc:Fallback>
                <p:oleObj name="" r:id="rId1" imgW="5277485" imgH="2378075" progId="Word.Document.8">
                  <p:embed/>
                  <p:pic>
                    <p:nvPicPr>
                      <p:cNvPr id="0" name="图片 155648" descr="image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8154" y="2912364"/>
                        <a:ext cx="8289036" cy="37384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277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2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32773" name="Object 5"/>
          <p:cNvGraphicFramePr/>
          <p:nvPr/>
        </p:nvGraphicFramePr>
        <p:xfrm>
          <a:off x="1298445" y="3463683"/>
          <a:ext cx="7119890" cy="195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3" name="" r:id="rId1" imgW="2871470" imgH="793750" progId="Word.Document.8">
                  <p:embed/>
                </p:oleObj>
              </mc:Choice>
              <mc:Fallback>
                <p:oleObj name="" r:id="rId1" imgW="2871470" imgH="793750" progId="Word.Document.8">
                  <p:embed/>
                  <p:pic>
                    <p:nvPicPr>
                      <p:cNvPr id="0" name="图片 156672" descr="image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8445" y="3463683"/>
                        <a:ext cx="7119890" cy="19532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6"/>
          <p:cNvSpPr txBox="1"/>
          <p:nvPr/>
        </p:nvSpPr>
        <p:spPr>
          <a:xfrm>
            <a:off x="8575854" y="4725591"/>
            <a:ext cx="94511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1985" dirty="0"/>
              <a:t>(4.8)</a:t>
            </a:r>
            <a:endParaRPr lang="zh-CN" altLang="en-US" sz="198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379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6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33797" name="Object 5"/>
          <p:cNvGraphicFramePr/>
          <p:nvPr/>
        </p:nvGraphicFramePr>
        <p:xfrm>
          <a:off x="1487468" y="2756595"/>
          <a:ext cx="7797224" cy="346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7" name="" r:id="rId1" imgW="5277485" imgH="2576830" progId="Word.Document.8">
                  <p:embed/>
                </p:oleObj>
              </mc:Choice>
              <mc:Fallback>
                <p:oleObj name="" r:id="rId1" imgW="5277485" imgH="2576830" progId="Word.Document.8">
                  <p:embed/>
                  <p:pic>
                    <p:nvPicPr>
                      <p:cNvPr id="0" name="图片 157696" descr="image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87468" y="2756595"/>
                        <a:ext cx="7797224" cy="34689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8708" y="6143268"/>
            <a:ext cx="7665958" cy="14176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481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0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34821" name="Object 5"/>
          <p:cNvGraphicFramePr/>
          <p:nvPr/>
        </p:nvGraphicFramePr>
        <p:xfrm>
          <a:off x="1146175" y="3066383"/>
          <a:ext cx="8443055" cy="253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1" name="" r:id="rId1" imgW="5277485" imgH="1586230" progId="Word.Document.8">
                  <p:embed/>
                </p:oleObj>
              </mc:Choice>
              <mc:Fallback>
                <p:oleObj name="" r:id="rId1" imgW="5277485" imgH="1586230" progId="Word.Document.8">
                  <p:embed/>
                  <p:pic>
                    <p:nvPicPr>
                      <p:cNvPr id="0" name="图片 158720" descr="image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6175" y="3066383"/>
                        <a:ext cx="8443055" cy="25343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2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668" y="5670709"/>
            <a:ext cx="9041630" cy="9451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584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4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35845" name="Object 5"/>
          <p:cNvGraphicFramePr/>
          <p:nvPr/>
        </p:nvGraphicFramePr>
        <p:xfrm>
          <a:off x="1566228" y="2677835"/>
          <a:ext cx="6458307" cy="386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5" name="" r:id="rId1" imgW="5277485" imgH="2972435" progId="Word.Document.8">
                  <p:embed/>
                </p:oleObj>
              </mc:Choice>
              <mc:Fallback>
                <p:oleObj name="" r:id="rId1" imgW="5277485" imgH="2972435" progId="Word.Document.8">
                  <p:embed/>
                  <p:pic>
                    <p:nvPicPr>
                      <p:cNvPr id="0" name="图片 159744" descr="image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6228" y="2677835"/>
                        <a:ext cx="6458307" cy="386098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468" y="6537068"/>
            <a:ext cx="6827603" cy="47255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686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8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9870" y="3150394"/>
            <a:ext cx="9360170" cy="36229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789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892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93668" y="2914115"/>
            <a:ext cx="8623328" cy="417427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891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916" name="Rectangle 3"/>
          <p:cNvSpPr/>
          <p:nvPr/>
        </p:nvSpPr>
        <p:spPr>
          <a:xfrm>
            <a:off x="1377204" y="1991749"/>
            <a:ext cx="42348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误差方差齐性的诊断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38917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93668" y="1575197"/>
            <a:ext cx="8427304" cy="560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993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940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39941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7389" y="2599075"/>
            <a:ext cx="8899862" cy="47798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096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4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81267" y="2802101"/>
            <a:ext cx="5985748" cy="47588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/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</a:rPr>
            </a:br>
            <a:endParaRPr lang="zh-CN" altLang="en-US" sz="4850" b="1" dirty="0">
              <a:solidFill>
                <a:schemeClr val="tx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644988" y="1968997"/>
            <a:ext cx="8063258" cy="4536567"/>
          </a:xfrm>
        </p:spPr>
        <p:txBody>
          <a:bodyPr vert="horz" wrap="square" lIns="100812" tIns="50406" rIns="100812" bIns="50406" numCol="1" anchor="t" anchorCtr="0" compatLnSpc="1">
            <a:normAutofit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1. 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线性回归模型的一般形式为</a:t>
            </a:r>
            <a:endParaRPr kumimoji="0" lang="zh-CN" altLang="en-US" sz="1985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                        （</a:t>
            </a: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5.1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zh-CN" altLang="en-US" sz="1985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模型（</a:t>
            </a: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5.1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）也可以表示为</a:t>
            </a:r>
            <a:endParaRPr kumimoji="0" lang="zh-CN" altLang="en-US" sz="1985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                                 （</a:t>
            </a: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5.2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zh-CN" altLang="en-US" sz="1985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．模型（</a:t>
            </a: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5.1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）中所有自变量  都是确定性变量，即只讨论自变量是确定性的回归问题，并且自变量之间不存在多重共线性（将在第七章讨论）。</a:t>
            </a:r>
            <a:endParaRPr kumimoji="0" lang="zh-CN" altLang="en-US" sz="1985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3. 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模型（</a:t>
            </a:r>
            <a:r>
              <a:rPr kumimoji="0" lang="en-US" altLang="zh-CN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5.2</a:t>
            </a: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）中误差项  满足正态性、独立性和等方差性。正态性指  服从均值为零的正态分布的随机变量；独立性指          两两协方差为零，即相互独立（不存在序列相关）；等方差性（即方差齐性）指           具有相同但未知的方差  ，若方差不相等，则出现异方差问题。 </a:t>
            </a:r>
            <a:endParaRPr kumimoji="0" lang="zh-CN" altLang="en-US" sz="1985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kumimoji="0" lang="zh-CN" altLang="en-US" sz="198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上述假设在实际问题研究中是否成立？判定是否成立的方法如何给出？如果有些假定不成立，采取什么措施改进模型？本章将对这些问题进行讨论，并对上述假设进行诊断，同时也给出如果假设不成立时的解决方法。下面从讨论残差的性质开始本章的内容。</a:t>
            </a:r>
            <a:endParaRPr kumimoji="0" lang="zh-CN" altLang="en-US" sz="1985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/>
            </a:pPr>
            <a:endParaRPr kumimoji="0" lang="zh-CN" altLang="en-US" sz="319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Rectangle 10"/>
          <p:cNvSpPr txBox="1"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graphicFrame>
        <p:nvGraphicFramePr>
          <p:cNvPr id="5125" name="Object 10"/>
          <p:cNvGraphicFramePr/>
          <p:nvPr/>
        </p:nvGraphicFramePr>
        <p:xfrm>
          <a:off x="2117547" y="2362795"/>
          <a:ext cx="3771721" cy="3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1" name="" r:id="rId1" imgW="55473600" imgH="5791200" progId="Equation.DSMT4">
                  <p:embed/>
                </p:oleObj>
              </mc:Choice>
              <mc:Fallback>
                <p:oleObj name="" r:id="rId1" imgW="55473600" imgH="5791200" progId="Equation.DSMT4">
                  <p:embed/>
                  <p:pic>
                    <p:nvPicPr>
                      <p:cNvPr id="0" name="图片 148480" descr="image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17547" y="2362795"/>
                        <a:ext cx="3771721" cy="393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1"/>
          <p:cNvGraphicFramePr/>
          <p:nvPr/>
        </p:nvGraphicFramePr>
        <p:xfrm>
          <a:off x="2117547" y="3071634"/>
          <a:ext cx="5985748" cy="44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2" name="" r:id="rId3" imgW="65227200" imgH="4876800" progId="Equation.DSMT4">
                  <p:embed/>
                </p:oleObj>
              </mc:Choice>
              <mc:Fallback>
                <p:oleObj name="" r:id="rId3" imgW="65227200" imgH="4876800" progId="Equation.DSMT4">
                  <p:embed/>
                  <p:pic>
                    <p:nvPicPr>
                      <p:cNvPr id="0" name="图片 148481" descr="image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7547" y="3071634"/>
                        <a:ext cx="5985748" cy="4480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2"/>
          <p:cNvGraphicFramePr/>
          <p:nvPr/>
        </p:nvGraphicFramePr>
        <p:xfrm>
          <a:off x="5267941" y="3386674"/>
          <a:ext cx="393799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" r:id="rId5" imgW="4572000" imgH="5486400" progId="Equation.DSMT4">
                  <p:embed/>
                </p:oleObj>
              </mc:Choice>
              <mc:Fallback>
                <p:oleObj name="" r:id="rId5" imgW="4572000" imgH="5486400" progId="Equation.DSMT4">
                  <p:embed/>
                  <p:pic>
                    <p:nvPicPr>
                      <p:cNvPr id="0" name="图片 148482" descr="image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7941" y="3386674"/>
                        <a:ext cx="393799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3"/>
          <p:cNvGraphicFramePr/>
          <p:nvPr/>
        </p:nvGraphicFramePr>
        <p:xfrm>
          <a:off x="4795382" y="4331792"/>
          <a:ext cx="306288" cy="46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4" name="" r:id="rId7" imgW="3048000" imgH="4572000" progId="Equation.DSMT4">
                  <p:embed/>
                </p:oleObj>
              </mc:Choice>
              <mc:Fallback>
                <p:oleObj name="" r:id="rId7" imgW="3048000" imgH="4572000" progId="Equation.DSMT4">
                  <p:embed/>
                  <p:pic>
                    <p:nvPicPr>
                      <p:cNvPr id="0" name="图片 148483" descr="image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5382" y="4331792"/>
                        <a:ext cx="306288" cy="4603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4"/>
          <p:cNvGraphicFramePr/>
          <p:nvPr/>
        </p:nvGraphicFramePr>
        <p:xfrm>
          <a:off x="2511346" y="4646831"/>
          <a:ext cx="393800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" r:id="rId9" imgW="3048000" imgH="4572000" progId="Equation.DSMT4">
                  <p:embed/>
                </p:oleObj>
              </mc:Choice>
              <mc:Fallback>
                <p:oleObj name="" r:id="rId9" imgW="3048000" imgH="4572000" progId="Equation.DSMT4">
                  <p:embed/>
                  <p:pic>
                    <p:nvPicPr>
                      <p:cNvPr id="0" name="图片 148484" descr="image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1346" y="4646831"/>
                        <a:ext cx="393800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5"/>
          <p:cNvGraphicFramePr/>
          <p:nvPr/>
        </p:nvGraphicFramePr>
        <p:xfrm>
          <a:off x="8103295" y="4646831"/>
          <a:ext cx="1344168" cy="42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" r:id="rId10" imgW="14630400" imgH="4572000" progId="Equation.DSMT4">
                  <p:embed/>
                </p:oleObj>
              </mc:Choice>
              <mc:Fallback>
                <p:oleObj name="" r:id="rId10" imgW="14630400" imgH="4572000" progId="Equation.DSMT4">
                  <p:embed/>
                  <p:pic>
                    <p:nvPicPr>
                      <p:cNvPr id="0" name="图片 148485" descr="image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03295" y="4646831"/>
                        <a:ext cx="1344168" cy="4200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6"/>
          <p:cNvGraphicFramePr/>
          <p:nvPr/>
        </p:nvGraphicFramePr>
        <p:xfrm>
          <a:off x="3692744" y="5276910"/>
          <a:ext cx="1260158" cy="39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" r:id="rId12" imgW="14630400" imgH="4572000" progId="Equation.DSMT4">
                  <p:embed/>
                </p:oleObj>
              </mc:Choice>
              <mc:Fallback>
                <p:oleObj name="" r:id="rId12" imgW="14630400" imgH="4572000" progId="Equation.DSMT4">
                  <p:embed/>
                  <p:pic>
                    <p:nvPicPr>
                      <p:cNvPr id="0" name="图片 148486" descr="image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2744" y="5276910"/>
                        <a:ext cx="1260158" cy="39379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7"/>
          <p:cNvGraphicFramePr/>
          <p:nvPr/>
        </p:nvGraphicFramePr>
        <p:xfrm>
          <a:off x="7473216" y="5355669"/>
          <a:ext cx="334291" cy="43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name="" r:id="rId13" imgW="4267200" imgH="4267200" progId="Equation.DSMT4">
                  <p:embed/>
                </p:oleObj>
              </mc:Choice>
              <mc:Fallback>
                <p:oleObj name="" r:id="rId13" imgW="4267200" imgH="4267200" progId="Equation.DSMT4">
                  <p:embed/>
                  <p:pic>
                    <p:nvPicPr>
                      <p:cNvPr id="0" name="图片 148487" descr="image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73216" y="5355669"/>
                        <a:ext cx="334291" cy="4358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198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8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41989" name="Object 5"/>
          <p:cNvGraphicFramePr/>
          <p:nvPr/>
        </p:nvGraphicFramePr>
        <p:xfrm>
          <a:off x="822385" y="3223903"/>
          <a:ext cx="8919115" cy="267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69" name="" r:id="rId1" imgW="5277485" imgH="1586230" progId="Word.Document.8">
                  <p:embed/>
                </p:oleObj>
              </mc:Choice>
              <mc:Fallback>
                <p:oleObj name="" r:id="rId1" imgW="5277485" imgH="1586230" progId="Word.Document.8">
                  <p:embed/>
                  <p:pic>
                    <p:nvPicPr>
                      <p:cNvPr id="0" name="图片 160768" descr="image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85" y="3223903"/>
                        <a:ext cx="8919115" cy="26743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301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2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43013" name="Object 3"/>
          <p:cNvGraphicFramePr/>
          <p:nvPr/>
        </p:nvGraphicFramePr>
        <p:xfrm>
          <a:off x="1298445" y="3145144"/>
          <a:ext cx="4561070" cy="204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3" name="" r:id="rId1" imgW="1329055" imgH="595630" progId="Word.Document.12">
                  <p:embed/>
                </p:oleObj>
              </mc:Choice>
              <mc:Fallback>
                <p:oleObj name="" r:id="rId1" imgW="1329055" imgH="595630" progId="Word.Document.12">
                  <p:embed/>
                  <p:pic>
                    <p:nvPicPr>
                      <p:cNvPr id="0" name="图片 161792" descr="image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8445" y="3145144"/>
                        <a:ext cx="4561070" cy="20442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Box 6"/>
          <p:cNvSpPr txBox="1"/>
          <p:nvPr/>
        </p:nvSpPr>
        <p:spPr>
          <a:xfrm>
            <a:off x="5189180" y="4331792"/>
            <a:ext cx="11366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（</a:t>
            </a:r>
            <a:r>
              <a:rPr lang="en-US" altLang="zh-CN" sz="1985" dirty="0"/>
              <a:t>5.15</a:t>
            </a:r>
            <a:r>
              <a:rPr lang="zh-CN" altLang="en-US" sz="1985" dirty="0"/>
              <a:t>）</a:t>
            </a:r>
            <a:endParaRPr lang="zh-CN" altLang="en-US" sz="198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403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036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44037" name="Object 3"/>
          <p:cNvGraphicFramePr/>
          <p:nvPr/>
        </p:nvGraphicFramePr>
        <p:xfrm>
          <a:off x="822385" y="3066383"/>
          <a:ext cx="9029378" cy="323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7" name="" r:id="rId1" imgW="4603750" imgH="1387475" progId="Word.Document.12">
                  <p:embed/>
                </p:oleObj>
              </mc:Choice>
              <mc:Fallback>
                <p:oleObj name="" r:id="rId1" imgW="4603750" imgH="1387475" progId="Word.Document.12">
                  <p:embed/>
                  <p:pic>
                    <p:nvPicPr>
                      <p:cNvPr id="0" name="图片 162816" descr="image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85" y="3066383"/>
                        <a:ext cx="9029378" cy="3232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Box 6"/>
          <p:cNvSpPr txBox="1"/>
          <p:nvPr/>
        </p:nvSpPr>
        <p:spPr>
          <a:xfrm>
            <a:off x="7788256" y="5434430"/>
            <a:ext cx="11366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（</a:t>
            </a:r>
            <a:r>
              <a:rPr lang="en-US" altLang="zh-CN" sz="1985" dirty="0"/>
              <a:t>5.16</a:t>
            </a:r>
            <a:r>
              <a:rPr lang="zh-CN" altLang="en-US" sz="1985" dirty="0"/>
              <a:t>）</a:t>
            </a:r>
            <a:endParaRPr lang="zh-CN" altLang="en-US" sz="198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505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87468" y="1653957"/>
            <a:ext cx="7643205" cy="590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2133" y="2362795"/>
            <a:ext cx="1155144" cy="110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608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084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4608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7389" y="2914115"/>
            <a:ext cx="9045131" cy="38592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710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108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4710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72429" y="2992874"/>
            <a:ext cx="8122765" cy="456807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93668" y="472559"/>
            <a:ext cx="8544568" cy="6694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915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6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2605" y="2985873"/>
            <a:ext cx="9587698" cy="35739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017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80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误差的独立性诊断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0459" y="2810851"/>
            <a:ext cx="8058007" cy="47413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120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04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67178" y="1478935"/>
            <a:ext cx="8352044" cy="60155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9222" y="2455557"/>
            <a:ext cx="595074" cy="7420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14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8" name="Rectangle 4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sp>
        <p:nvSpPr>
          <p:cNvPr id="6149" name="TextBox 7"/>
          <p:cNvSpPr txBox="1"/>
          <p:nvPr/>
        </p:nvSpPr>
        <p:spPr>
          <a:xfrm>
            <a:off x="1487468" y="2756595"/>
            <a:ext cx="8728340" cy="4464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为研究残差，使用第三章描述的矩阵来表示基本模型为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              </a:t>
            </a:r>
            <a:r>
              <a:rPr lang="en-US" altLang="zh-CN" sz="1985" dirty="0"/>
              <a:t>,  					 (5.3)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其中   是已知的满秩矩阵， 的最小二乘估计是                    ，估计对应于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观测值</a:t>
            </a:r>
            <a:r>
              <a:rPr lang="en-US" altLang="zh-CN" sz="19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985" dirty="0"/>
              <a:t>的拟合值   为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                       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                      	 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                         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        			              		       </a:t>
            </a:r>
            <a:r>
              <a:rPr lang="en-US" altLang="zh-CN" sz="1985" dirty="0"/>
              <a:t>(5.4)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其中   是       矩阵，定义为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	 				               </a:t>
            </a:r>
            <a:r>
              <a:rPr lang="en-US" altLang="zh-CN" sz="1985" dirty="0"/>
              <a:t>(5.5)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985" dirty="0"/>
          </a:p>
        </p:txBody>
      </p:sp>
      <p:graphicFrame>
        <p:nvGraphicFramePr>
          <p:cNvPr id="6150" name="Object 3"/>
          <p:cNvGraphicFramePr/>
          <p:nvPr/>
        </p:nvGraphicFramePr>
        <p:xfrm>
          <a:off x="1566228" y="3307913"/>
          <a:ext cx="1575197" cy="42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5" name="" r:id="rId1" imgW="17983200" imgH="4876800" progId="Equation.DSMT4">
                  <p:embed/>
                </p:oleObj>
              </mc:Choice>
              <mc:Fallback>
                <p:oleObj name="" r:id="rId1" imgW="17983200" imgH="4876800" progId="Equation.DSMT4">
                  <p:embed/>
                  <p:pic>
                    <p:nvPicPr>
                      <p:cNvPr id="0" name="图片 149504" descr="image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6228" y="3307913"/>
                        <a:ext cx="1575197" cy="4270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4"/>
          <p:cNvGraphicFramePr/>
          <p:nvPr/>
        </p:nvGraphicFramePr>
        <p:xfrm>
          <a:off x="3377704" y="3307913"/>
          <a:ext cx="1281160" cy="42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6" name="" r:id="rId3" imgW="14630400" imgH="4876800" progId="Equation.DSMT4">
                  <p:embed/>
                </p:oleObj>
              </mc:Choice>
              <mc:Fallback>
                <p:oleObj name="" r:id="rId3" imgW="14630400" imgH="4876800" progId="Equation.DSMT4">
                  <p:embed/>
                  <p:pic>
                    <p:nvPicPr>
                      <p:cNvPr id="0" name="图片 149505" descr="image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7704" y="3307913"/>
                        <a:ext cx="1281160" cy="4270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5"/>
          <p:cNvGraphicFramePr/>
          <p:nvPr/>
        </p:nvGraphicFramePr>
        <p:xfrm>
          <a:off x="4716621" y="3307913"/>
          <a:ext cx="1638205" cy="45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7" name="" r:id="rId5" imgW="21945600" imgH="6096000" progId="Equation.DSMT4">
                  <p:embed/>
                </p:oleObj>
              </mc:Choice>
              <mc:Fallback>
                <p:oleObj name="" r:id="rId5" imgW="21945600" imgH="6096000" progId="Equation.DSMT4">
                  <p:embed/>
                  <p:pic>
                    <p:nvPicPr>
                      <p:cNvPr id="0" name="图片 149506" descr="image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621" y="3307913"/>
                        <a:ext cx="1638205" cy="45505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6"/>
          <p:cNvGraphicFramePr/>
          <p:nvPr/>
        </p:nvGraphicFramePr>
        <p:xfrm>
          <a:off x="2038787" y="3622953"/>
          <a:ext cx="351795" cy="32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8" name="" r:id="rId7" imgW="4267200" imgH="3962400" progId="Equation.DSMT4">
                  <p:embed/>
                </p:oleObj>
              </mc:Choice>
              <mc:Fallback>
                <p:oleObj name="" r:id="rId7" imgW="4267200" imgH="3962400" progId="Equation.DSMT4">
                  <p:embed/>
                  <p:pic>
                    <p:nvPicPr>
                      <p:cNvPr id="0" name="图片 149507" descr="image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8787" y="3622953"/>
                        <a:ext cx="351795" cy="3272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7"/>
          <p:cNvGraphicFramePr/>
          <p:nvPr/>
        </p:nvGraphicFramePr>
        <p:xfrm>
          <a:off x="4401582" y="3622953"/>
          <a:ext cx="320291" cy="42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" name="" r:id="rId9" imgW="3657600" imgH="4876800" progId="Equation.DSMT4">
                  <p:embed/>
                </p:oleObj>
              </mc:Choice>
              <mc:Fallback>
                <p:oleObj name="" r:id="rId9" imgW="3657600" imgH="4876800" progId="Equation.DSMT4">
                  <p:embed/>
                  <p:pic>
                    <p:nvPicPr>
                      <p:cNvPr id="0" name="图片 149508" descr="image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01582" y="3622953"/>
                        <a:ext cx="320291" cy="4270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8"/>
          <p:cNvGraphicFramePr/>
          <p:nvPr/>
        </p:nvGraphicFramePr>
        <p:xfrm>
          <a:off x="6685618" y="3544194"/>
          <a:ext cx="1811476" cy="46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0" name="" r:id="rId11" imgW="25908000" imgH="6705600" progId="Equation.DSMT4">
                  <p:embed/>
                </p:oleObj>
              </mc:Choice>
              <mc:Fallback>
                <p:oleObj name="" r:id="rId11" imgW="25908000" imgH="6705600" progId="Equation.DSMT4">
                  <p:embed/>
                  <p:pic>
                    <p:nvPicPr>
                      <p:cNvPr id="0" name="图片 149509" descr="image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85618" y="3544194"/>
                        <a:ext cx="1811476" cy="4690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9"/>
          <p:cNvGraphicFramePr/>
          <p:nvPr/>
        </p:nvGraphicFramePr>
        <p:xfrm>
          <a:off x="3456464" y="3859233"/>
          <a:ext cx="325541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" r:id="rId13" imgW="3352800" imgH="4876800" progId="Equation.DSMT4">
                  <p:embed/>
                </p:oleObj>
              </mc:Choice>
              <mc:Fallback>
                <p:oleObj name="" r:id="rId13" imgW="3352800" imgH="4876800" progId="Equation.DSMT4">
                  <p:embed/>
                  <p:pic>
                    <p:nvPicPr>
                      <p:cNvPr id="0" name="图片 149510" descr="image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56464" y="3859233"/>
                        <a:ext cx="325541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0"/>
          <p:cNvGraphicFramePr/>
          <p:nvPr/>
        </p:nvGraphicFramePr>
        <p:xfrm>
          <a:off x="4322823" y="4253032"/>
          <a:ext cx="866358" cy="41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2" name="" r:id="rId15" imgW="12192000" imgH="5791200" progId="Equation.DSMT4">
                  <p:embed/>
                </p:oleObj>
              </mc:Choice>
              <mc:Fallback>
                <p:oleObj name="" r:id="rId15" imgW="12192000" imgH="5791200" progId="Equation.DSMT4">
                  <p:embed/>
                  <p:pic>
                    <p:nvPicPr>
                      <p:cNvPr id="0" name="图片 149511" descr="image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22823" y="4253032"/>
                        <a:ext cx="866358" cy="41130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1"/>
          <p:cNvGraphicFramePr/>
          <p:nvPr/>
        </p:nvGraphicFramePr>
        <p:xfrm>
          <a:off x="4559102" y="4568071"/>
          <a:ext cx="1739717" cy="4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3" name="" r:id="rId17" imgW="27736800" imgH="7924800" progId="Equation.DSMT4">
                  <p:embed/>
                </p:oleObj>
              </mc:Choice>
              <mc:Fallback>
                <p:oleObj name="" r:id="rId17" imgW="27736800" imgH="7924800" progId="Equation.DSMT4">
                  <p:embed/>
                  <p:pic>
                    <p:nvPicPr>
                      <p:cNvPr id="0" name="图片 149512" descr="image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59102" y="4568071"/>
                        <a:ext cx="1739717" cy="497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2"/>
          <p:cNvGraphicFramePr/>
          <p:nvPr/>
        </p:nvGraphicFramePr>
        <p:xfrm>
          <a:off x="4559102" y="5040630"/>
          <a:ext cx="1575197" cy="43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4" name="" r:id="rId19" imgW="24384000" imgH="6705600" progId="Equation.DSMT4">
                  <p:embed/>
                </p:oleObj>
              </mc:Choice>
              <mc:Fallback>
                <p:oleObj name="" r:id="rId19" imgW="24384000" imgH="6705600" progId="Equation.DSMT4">
                  <p:embed/>
                  <p:pic>
                    <p:nvPicPr>
                      <p:cNvPr id="0" name="图片 149513" descr="image1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59102" y="5040630"/>
                        <a:ext cx="1575197" cy="43405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3"/>
          <p:cNvGraphicFramePr/>
          <p:nvPr/>
        </p:nvGraphicFramePr>
        <p:xfrm>
          <a:off x="4559102" y="5513189"/>
          <a:ext cx="630079" cy="36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" r:id="rId21" imgW="8534400" imgH="4876800" progId="Equation.DSMT4">
                  <p:embed/>
                </p:oleObj>
              </mc:Choice>
              <mc:Fallback>
                <p:oleObj name="" r:id="rId21" imgW="8534400" imgH="4876800" progId="Equation.DSMT4">
                  <p:embed/>
                  <p:pic>
                    <p:nvPicPr>
                      <p:cNvPr id="0" name="图片 149514" descr="image2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59102" y="5513189"/>
                        <a:ext cx="630079" cy="360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4"/>
          <p:cNvGraphicFramePr/>
          <p:nvPr/>
        </p:nvGraphicFramePr>
        <p:xfrm>
          <a:off x="2038787" y="5985748"/>
          <a:ext cx="339542" cy="31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" r:id="rId23" imgW="4267200" imgH="3962400" progId="Equation.DSMT4">
                  <p:embed/>
                </p:oleObj>
              </mc:Choice>
              <mc:Fallback>
                <p:oleObj name="" r:id="rId23" imgW="4267200" imgH="3962400" progId="Equation.DSMT4">
                  <p:embed/>
                  <p:pic>
                    <p:nvPicPr>
                      <p:cNvPr id="0" name="图片 149515" descr="image2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38787" y="5985748"/>
                        <a:ext cx="339542" cy="3150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5"/>
          <p:cNvGraphicFramePr/>
          <p:nvPr/>
        </p:nvGraphicFramePr>
        <p:xfrm>
          <a:off x="2511346" y="5985748"/>
          <a:ext cx="715840" cy="31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7" name="" r:id="rId25" imgW="7620000" imgH="3352800" progId="Equation.DSMT4">
                  <p:embed/>
                </p:oleObj>
              </mc:Choice>
              <mc:Fallback>
                <p:oleObj name="" r:id="rId25" imgW="7620000" imgH="3352800" progId="Equation.DSMT4">
                  <p:embed/>
                  <p:pic>
                    <p:nvPicPr>
                      <p:cNvPr id="0" name="图片 149516" descr="image2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511346" y="5985748"/>
                        <a:ext cx="715840" cy="3150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6"/>
          <p:cNvGraphicFramePr/>
          <p:nvPr/>
        </p:nvGraphicFramePr>
        <p:xfrm>
          <a:off x="3771503" y="6379548"/>
          <a:ext cx="1933992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8" name="" r:id="rId27" imgW="27432000" imgH="6705600" progId="Equation.DSMT4">
                  <p:embed/>
                </p:oleObj>
              </mc:Choice>
              <mc:Fallback>
                <p:oleObj name="" r:id="rId27" imgW="27432000" imgH="6705600" progId="Equation.DSMT4">
                  <p:embed/>
                  <p:pic>
                    <p:nvPicPr>
                      <p:cNvPr id="0" name="图片 149517" descr="image23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771503" y="6379548"/>
                        <a:ext cx="1933992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222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2228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38937" y="1636455"/>
            <a:ext cx="8177022" cy="5663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5959" y="2473060"/>
            <a:ext cx="495311" cy="6720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325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39174" y="1538443"/>
            <a:ext cx="8436054" cy="57354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5229" y="2669084"/>
            <a:ext cx="504063" cy="46205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427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6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异常点与强影响点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54277" name="Picture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6352" y="3383173"/>
            <a:ext cx="9830978" cy="25325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529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300" name="Picture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2385" y="1636455"/>
            <a:ext cx="9144892" cy="55569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632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4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异常点与强影响点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5632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1144" y="3304413"/>
            <a:ext cx="9162396" cy="2291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7347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7348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55964" y="1508689"/>
            <a:ext cx="7384172" cy="58859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4385" y="2362795"/>
            <a:ext cx="1205900" cy="14859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837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83493" y="1697712"/>
            <a:ext cx="6986873" cy="5861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4613" y="2431054"/>
            <a:ext cx="1296913" cy="123390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939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396" name="Rectangle 3"/>
          <p:cNvSpPr/>
          <p:nvPr/>
        </p:nvSpPr>
        <p:spPr>
          <a:xfrm>
            <a:off x="1377204" y="1991749"/>
            <a:ext cx="37846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异常点与强影响点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5939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2385" y="3383173"/>
            <a:ext cx="9199150" cy="19794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041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0420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2385" y="1702963"/>
            <a:ext cx="8731841" cy="54239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4226" y="2509814"/>
            <a:ext cx="609076" cy="5880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144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44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6166" y="1716965"/>
            <a:ext cx="8556820" cy="51106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717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Rectangle 4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7173" name="Object 3"/>
          <p:cNvGraphicFramePr/>
          <p:nvPr/>
        </p:nvGraphicFramePr>
        <p:xfrm>
          <a:off x="1644988" y="3586199"/>
          <a:ext cx="3775221" cy="397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29" name="" r:id="rId1" imgW="2095500" imgH="2378075" progId="Word.Document.12">
                  <p:embed/>
                </p:oleObj>
              </mc:Choice>
              <mc:Fallback>
                <p:oleObj name="" r:id="rId1" imgW="2095500" imgH="2378075" progId="Word.Document.12">
                  <p:embed/>
                  <p:pic>
                    <p:nvPicPr>
                      <p:cNvPr id="0" name="图片 150528" descr="image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44988" y="3586199"/>
                        <a:ext cx="3775221" cy="39747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6"/>
          <p:cNvSpPr txBox="1"/>
          <p:nvPr/>
        </p:nvSpPr>
        <p:spPr>
          <a:xfrm>
            <a:off x="1487468" y="2992874"/>
            <a:ext cx="8039100" cy="702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称为帽子矩阵，因为它将因变量的观测值向量</a:t>
            </a:r>
            <a:r>
              <a:rPr lang="en-US" altLang="zh-CN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1985" dirty="0"/>
              <a:t>变换成拟合值向量   ，</a:t>
            </a:r>
            <a:endParaRPr lang="zh-CN" altLang="en-US" sz="1985" dirty="0"/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1985" dirty="0"/>
          </a:p>
        </p:txBody>
      </p:sp>
      <p:graphicFrame>
        <p:nvGraphicFramePr>
          <p:cNvPr id="7175" name="Object 3"/>
          <p:cNvGraphicFramePr/>
          <p:nvPr/>
        </p:nvGraphicFramePr>
        <p:xfrm>
          <a:off x="1644988" y="2992874"/>
          <a:ext cx="334291" cy="32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0" name="" r:id="rId3" imgW="4267200" imgH="3962400" progId="Equation.DSMT4">
                  <p:embed/>
                </p:oleObj>
              </mc:Choice>
              <mc:Fallback>
                <p:oleObj name="" r:id="rId3" imgW="4267200" imgH="3962400" progId="Equation.DSMT4">
                  <p:embed/>
                  <p:pic>
                    <p:nvPicPr>
                      <p:cNvPr id="0" name="图片 150529" descr="image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988" y="2992874"/>
                        <a:ext cx="334291" cy="3272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4"/>
          <p:cNvGraphicFramePr/>
          <p:nvPr/>
        </p:nvGraphicFramePr>
        <p:xfrm>
          <a:off x="6843138" y="3071634"/>
          <a:ext cx="266033" cy="31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" r:id="rId5" imgW="3352800" imgH="3962400" progId="Equation.DSMT4">
                  <p:embed/>
                </p:oleObj>
              </mc:Choice>
              <mc:Fallback>
                <p:oleObj name="" r:id="rId5" imgW="3352800" imgH="3962400" progId="Equation.DSMT4">
                  <p:embed/>
                  <p:pic>
                    <p:nvPicPr>
                      <p:cNvPr id="0" name="图片 150530" descr="image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3138" y="3071634"/>
                        <a:ext cx="266033" cy="3150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5"/>
          <p:cNvGraphicFramePr/>
          <p:nvPr/>
        </p:nvGraphicFramePr>
        <p:xfrm>
          <a:off x="9048413" y="2992874"/>
          <a:ext cx="315039" cy="458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2" name="" r:id="rId7" imgW="3352800" imgH="4876800" progId="Equation.DSMT4">
                  <p:embed/>
                </p:oleObj>
              </mc:Choice>
              <mc:Fallback>
                <p:oleObj name="" r:id="rId7" imgW="3352800" imgH="4876800" progId="Equation.DSMT4">
                  <p:embed/>
                  <p:pic>
                    <p:nvPicPr>
                      <p:cNvPr id="0" name="图片 150531" descr="image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48413" y="2992874"/>
                        <a:ext cx="315039" cy="45855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6404" y="367546"/>
            <a:ext cx="8772096" cy="4841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695" y="5231404"/>
            <a:ext cx="8117515" cy="2081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3491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492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1144" y="1716965"/>
            <a:ext cx="8644331" cy="50598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6196" y="2509814"/>
            <a:ext cx="850606" cy="7245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451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6" name="Rectangle 3"/>
          <p:cNvSpPr/>
          <p:nvPr/>
        </p:nvSpPr>
        <p:spPr>
          <a:xfrm>
            <a:off x="1377204" y="1991749"/>
            <a:ext cx="108331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小结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pic>
        <p:nvPicPr>
          <p:cNvPr id="64517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9087" y="3383173"/>
            <a:ext cx="9948243" cy="17467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财大ppt模板\B10PPT模板（二）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43773"/>
            <a:ext cx="10692000" cy="76050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16" y="2851937"/>
            <a:ext cx="9624060" cy="1260211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7200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3994945"/>
            <a:ext cx="9624060" cy="714380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上财浙院  统计系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8195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6" name="Rectangle 3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8197" name="Object 3"/>
          <p:cNvGraphicFramePr/>
          <p:nvPr/>
        </p:nvGraphicFramePr>
        <p:xfrm>
          <a:off x="621109" y="2599075"/>
          <a:ext cx="9050382" cy="449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3" name="" r:id="rId1" imgW="3982085" imgH="1983105" progId="Word.Document.12">
                  <p:embed/>
                </p:oleObj>
              </mc:Choice>
              <mc:Fallback>
                <p:oleObj name="" r:id="rId1" imgW="3982085" imgH="1983105" progId="Word.Document.12">
                  <p:embed/>
                  <p:pic>
                    <p:nvPicPr>
                      <p:cNvPr id="0" name="图片 151552" descr="image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1109" y="2599075"/>
                        <a:ext cx="9050382" cy="4494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9219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Rectangle 3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graphicFrame>
        <p:nvGraphicFramePr>
          <p:cNvPr id="9221" name="Object 3"/>
          <p:cNvGraphicFramePr/>
          <p:nvPr/>
        </p:nvGraphicFramePr>
        <p:xfrm>
          <a:off x="953651" y="2747843"/>
          <a:ext cx="6141518" cy="276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7" name="" r:id="rId1" imgW="3521710" imgH="1598295" progId="Word.Document.12">
                  <p:embed/>
                </p:oleObj>
              </mc:Choice>
              <mc:Fallback>
                <p:oleObj name="" r:id="rId1" imgW="3521710" imgH="1598295" progId="Word.Document.12">
                  <p:embed/>
                  <p:pic>
                    <p:nvPicPr>
                      <p:cNvPr id="0" name="图片 152576" descr="image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3651" y="2747843"/>
                        <a:ext cx="6141518" cy="27653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6"/>
          <p:cNvSpPr txBox="1"/>
          <p:nvPr/>
        </p:nvSpPr>
        <p:spPr>
          <a:xfrm>
            <a:off x="1093668" y="5513189"/>
            <a:ext cx="7830820" cy="1986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用标量形式表示第   个残差的方差为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                           				       </a:t>
            </a:r>
            <a:r>
              <a:rPr lang="en-US" altLang="zh-CN" sz="1985" dirty="0"/>
              <a:t>(5.8)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其中   是   的第  个对角元素。诊断过程是基于计算所得的残差  ，它与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不可观测的误差有着类似的性质。</a:t>
            </a:r>
            <a:endParaRPr lang="zh-CN" altLang="en-US" sz="1985" dirty="0"/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1985" dirty="0"/>
          </a:p>
        </p:txBody>
      </p:sp>
      <p:graphicFrame>
        <p:nvGraphicFramePr>
          <p:cNvPr id="9223" name="Object 3"/>
          <p:cNvGraphicFramePr/>
          <p:nvPr/>
        </p:nvGraphicFramePr>
        <p:xfrm>
          <a:off x="3141424" y="5513189"/>
          <a:ext cx="327291" cy="3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8" name="" r:id="rId3" imgW="2133600" imgH="3962400" progId="Equation.DSMT4">
                  <p:embed/>
                </p:oleObj>
              </mc:Choice>
              <mc:Fallback>
                <p:oleObj name="" r:id="rId3" imgW="2133600" imgH="3962400" progId="Equation.DSMT4">
                  <p:embed/>
                  <p:pic>
                    <p:nvPicPr>
                      <p:cNvPr id="0" name="图片 152577" descr="image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1424" y="5513189"/>
                        <a:ext cx="327291" cy="393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5"/>
          <p:cNvGraphicFramePr/>
          <p:nvPr/>
        </p:nvGraphicFramePr>
        <p:xfrm>
          <a:off x="3613983" y="5906989"/>
          <a:ext cx="2441556" cy="49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9" name="" r:id="rId5" imgW="30175200" imgH="6096000" progId="Equation.DSMT4">
                  <p:embed/>
                </p:oleObj>
              </mc:Choice>
              <mc:Fallback>
                <p:oleObj name="" r:id="rId5" imgW="30175200" imgH="6096000" progId="Equation.DSMT4">
                  <p:embed/>
                  <p:pic>
                    <p:nvPicPr>
                      <p:cNvPr id="0" name="图片 152578" descr="image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3983" y="5906989"/>
                        <a:ext cx="2441556" cy="493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6"/>
          <p:cNvGraphicFramePr/>
          <p:nvPr/>
        </p:nvGraphicFramePr>
        <p:xfrm>
          <a:off x="1644988" y="6379548"/>
          <a:ext cx="327290" cy="45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" name="" r:id="rId7" imgW="3962400" imgH="5486400" progId="Equation.DSMT4">
                  <p:embed/>
                </p:oleObj>
              </mc:Choice>
              <mc:Fallback>
                <p:oleObj name="" r:id="rId7" imgW="3962400" imgH="5486400" progId="Equation.DSMT4">
                  <p:embed/>
                  <p:pic>
                    <p:nvPicPr>
                      <p:cNvPr id="0" name="图片 152579" descr="image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4988" y="6379548"/>
                        <a:ext cx="327290" cy="4533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7"/>
          <p:cNvGraphicFramePr/>
          <p:nvPr/>
        </p:nvGraphicFramePr>
        <p:xfrm>
          <a:off x="2117547" y="6379548"/>
          <a:ext cx="327290" cy="32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" r:id="rId9" imgW="3962400" imgH="3962400" progId="Equation.DSMT4">
                  <p:embed/>
                </p:oleObj>
              </mc:Choice>
              <mc:Fallback>
                <p:oleObj name="" r:id="rId9" imgW="3962400" imgH="3962400" progId="Equation.DSMT4">
                  <p:embed/>
                  <p:pic>
                    <p:nvPicPr>
                      <p:cNvPr id="0" name="图片 152580" descr="image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7547" y="6379548"/>
                        <a:ext cx="327290" cy="327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8"/>
          <p:cNvGraphicFramePr/>
          <p:nvPr/>
        </p:nvGraphicFramePr>
        <p:xfrm>
          <a:off x="2905145" y="6379548"/>
          <a:ext cx="285285" cy="34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" r:id="rId11" imgW="2133600" imgH="3962400" progId="Equation.DSMT4">
                  <p:embed/>
                </p:oleObj>
              </mc:Choice>
              <mc:Fallback>
                <p:oleObj name="" r:id="rId11" imgW="2133600" imgH="3962400" progId="Equation.DSMT4">
                  <p:embed/>
                  <p:pic>
                    <p:nvPicPr>
                      <p:cNvPr id="0" name="图片 152581" descr="image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5145" y="6379548"/>
                        <a:ext cx="285285" cy="34304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9"/>
          <p:cNvGraphicFramePr/>
          <p:nvPr/>
        </p:nvGraphicFramePr>
        <p:xfrm>
          <a:off x="8103295" y="6379548"/>
          <a:ext cx="378047" cy="4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" r:id="rId13" imgW="2743200" imgH="3352800" progId="Equation.DSMT4">
                  <p:embed/>
                </p:oleObj>
              </mc:Choice>
              <mc:Fallback>
                <p:oleObj name="" r:id="rId13" imgW="2743200" imgH="3352800" progId="Equation.DSMT4">
                  <p:embed/>
                  <p:pic>
                    <p:nvPicPr>
                      <p:cNvPr id="0" name="图片 152582" descr="image3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03295" y="6379548"/>
                        <a:ext cx="378047" cy="402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pPr mar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0243" name="Rectangle 2"/>
          <p:cNvSpPr>
            <a:spLocks noGrp="1"/>
          </p:cNvSpPr>
          <p:nvPr>
            <p:ph type="ctrTitle"/>
          </p:nvPr>
        </p:nvSpPr>
        <p:spPr>
          <a:xfrm>
            <a:off x="1298445" y="684336"/>
            <a:ext cx="8812351" cy="1592699"/>
          </a:xfrm>
        </p:spPr>
        <p:txBody>
          <a:bodyPr vert="horz" wrap="square" lIns="100812" tIns="50406" rIns="100812" bIns="50406" anchor="b">
            <a:normAutofit fontScale="90000"/>
          </a:bodyPr>
          <a:lstStyle/>
          <a:p>
            <a:pPr eaLnBrk="1" hangingPunct="1"/>
            <a:r>
              <a:rPr lang="zh-CN" altLang="en-US" sz="5290" b="1" dirty="0">
                <a:latin typeface="+mj-lt"/>
                <a:ea typeface="+mj-ea"/>
                <a:cs typeface="+mj-cs"/>
              </a:rPr>
              <a:t>第五章  回归诊断</a:t>
            </a:r>
            <a:br>
              <a:rPr lang="zh-CN" altLang="en-US" sz="48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4" name="Rectangle 3"/>
          <p:cNvSpPr/>
          <p:nvPr/>
        </p:nvSpPr>
        <p:spPr>
          <a:xfrm>
            <a:off x="1377204" y="1991749"/>
            <a:ext cx="28841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3530" b="1" dirty="0">
                <a:solidFill>
                  <a:schemeClr val="tx2"/>
                </a:solidFill>
              </a:rPr>
              <a:t>残差及其性质</a:t>
            </a:r>
            <a:endParaRPr lang="zh-CN" altLang="en-US" sz="3530" b="1" dirty="0">
              <a:solidFill>
                <a:schemeClr val="tx2"/>
              </a:solidFill>
            </a:endParaRPr>
          </a:p>
        </p:txBody>
      </p:sp>
      <p:sp>
        <p:nvSpPr>
          <p:cNvPr id="10245" name="TextBox 6"/>
          <p:cNvSpPr txBox="1"/>
          <p:nvPr/>
        </p:nvSpPr>
        <p:spPr>
          <a:xfrm>
            <a:off x="1251188" y="2914115"/>
            <a:ext cx="8693785" cy="43726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根据   的分布可知，由于              是相关的，且它们的方差不等。根据</a:t>
            </a:r>
            <a:r>
              <a:rPr lang="en-US" altLang="zh-CN" sz="1985" dirty="0"/>
              <a:t>(5.8)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式，当    较大时，则          将较小。从而直接用            就会带来一定的麻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烦，为此，引入标准化残差的概念。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称                                                          </a:t>
            </a:r>
            <a:r>
              <a:rPr lang="en-US" altLang="zh-CN" sz="1985" dirty="0"/>
              <a:t>(5.9)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                                                         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其中                  。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一般地，   的分布比较难求。可以证明，          近似独立</a:t>
            </a:r>
            <a:r>
              <a:rPr lang="en-US" altLang="zh-CN" sz="1985" dirty="0"/>
              <a:t>,</a:t>
            </a:r>
            <a:r>
              <a:rPr lang="zh-CN" altLang="en-US" sz="1985" dirty="0"/>
              <a:t>且近似地服从           ，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所以能近似地认为             是来自          的随机子样。</a:t>
            </a:r>
            <a:endParaRPr lang="zh-CN" altLang="en-US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依据标准化残差             近似服从          ，且近似的相互独立。</a:t>
            </a:r>
            <a:endParaRPr lang="en-US" altLang="zh-CN" sz="1985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85" dirty="0"/>
              <a:t>所以常用残差图对于模型假设的合理性进行检验。</a:t>
            </a:r>
            <a:endParaRPr lang="zh-CN" altLang="en-US" sz="1985" dirty="0"/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1985" dirty="0"/>
          </a:p>
        </p:txBody>
      </p:sp>
      <p:graphicFrame>
        <p:nvGraphicFramePr>
          <p:cNvPr id="10246" name="Object 5"/>
          <p:cNvGraphicFramePr/>
          <p:nvPr/>
        </p:nvGraphicFramePr>
        <p:xfrm>
          <a:off x="1802508" y="2992874"/>
          <a:ext cx="299287" cy="39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1" name="" r:id="rId1" imgW="2743200" imgH="3352800" progId="Equation.DSMT4">
                  <p:embed/>
                </p:oleObj>
              </mc:Choice>
              <mc:Fallback>
                <p:oleObj name="" r:id="rId1" imgW="2743200" imgH="3352800" progId="Equation.DSMT4">
                  <p:embed/>
                  <p:pic>
                    <p:nvPicPr>
                      <p:cNvPr id="0" name="图片 153600" descr="image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2508" y="2992874"/>
                        <a:ext cx="299287" cy="3920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/>
          <p:cNvGraphicFramePr/>
          <p:nvPr/>
        </p:nvGraphicFramePr>
        <p:xfrm>
          <a:off x="4086543" y="2914115"/>
          <a:ext cx="1347668" cy="44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2" name="" r:id="rId3" imgW="16764000" imgH="5486400" progId="Equation.DSMT4">
                  <p:embed/>
                </p:oleObj>
              </mc:Choice>
              <mc:Fallback>
                <p:oleObj name="" r:id="rId3" imgW="16764000" imgH="5486400" progId="Equation.DSMT4">
                  <p:embed/>
                  <p:pic>
                    <p:nvPicPr>
                      <p:cNvPr id="0" name="图片 153601" descr="image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6543" y="2914115"/>
                        <a:ext cx="1347668" cy="441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/>
          <p:cNvGraphicFramePr/>
          <p:nvPr/>
        </p:nvGraphicFramePr>
        <p:xfrm>
          <a:off x="2117547" y="3307913"/>
          <a:ext cx="327290" cy="45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" r:id="rId5" imgW="3962400" imgH="5486400" progId="Equation.DSMT4">
                  <p:embed/>
                </p:oleObj>
              </mc:Choice>
              <mc:Fallback>
                <p:oleObj name="" r:id="rId5" imgW="3962400" imgH="5486400" progId="Equation.DSMT4">
                  <p:embed/>
                  <p:pic>
                    <p:nvPicPr>
                      <p:cNvPr id="0" name="图片 153602" descr="image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7547" y="3307913"/>
                        <a:ext cx="327290" cy="4533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8"/>
          <p:cNvGraphicFramePr/>
          <p:nvPr/>
        </p:nvGraphicFramePr>
        <p:xfrm>
          <a:off x="3692744" y="3307913"/>
          <a:ext cx="864608" cy="45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4" name="" r:id="rId7" imgW="11582400" imgH="6096000" progId="Equation.DSMT4">
                  <p:embed/>
                </p:oleObj>
              </mc:Choice>
              <mc:Fallback>
                <p:oleObj name="" r:id="rId7" imgW="11582400" imgH="6096000" progId="Equation.DSMT4">
                  <p:embed/>
                  <p:pic>
                    <p:nvPicPr>
                      <p:cNvPr id="0" name="图片 153603" descr="image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2744" y="3307913"/>
                        <a:ext cx="864608" cy="45505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9"/>
          <p:cNvGraphicFramePr/>
          <p:nvPr/>
        </p:nvGraphicFramePr>
        <p:xfrm>
          <a:off x="6843138" y="3307913"/>
          <a:ext cx="1076384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" r:id="rId9" imgW="12496800" imgH="5486400" progId="Equation.DSMT4">
                  <p:embed/>
                </p:oleObj>
              </mc:Choice>
              <mc:Fallback>
                <p:oleObj name="" r:id="rId9" imgW="12496800" imgH="5486400" progId="Equation.DSMT4">
                  <p:embed/>
                  <p:pic>
                    <p:nvPicPr>
                      <p:cNvPr id="0" name="图片 153604" descr="image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43138" y="3307913"/>
                        <a:ext cx="1076384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0"/>
          <p:cNvGraphicFramePr/>
          <p:nvPr/>
        </p:nvGraphicFramePr>
        <p:xfrm>
          <a:off x="3141424" y="4016753"/>
          <a:ext cx="3085636" cy="78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" r:id="rId11" imgW="42976800" imgH="10972800" progId="Equation.DSMT4">
                  <p:embed/>
                </p:oleObj>
              </mc:Choice>
              <mc:Fallback>
                <p:oleObj name="" r:id="rId11" imgW="42976800" imgH="10972800" progId="Equation.DSMT4">
                  <p:embed/>
                  <p:pic>
                    <p:nvPicPr>
                      <p:cNvPr id="0" name="图片 153605" descr="image4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41424" y="4016753"/>
                        <a:ext cx="3085636" cy="78759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1"/>
          <p:cNvGraphicFramePr/>
          <p:nvPr/>
        </p:nvGraphicFramePr>
        <p:xfrm>
          <a:off x="1881267" y="4646831"/>
          <a:ext cx="1417677" cy="70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7" name="" r:id="rId13" imgW="22555200" imgH="11277600" progId="Equation.DSMT4">
                  <p:embed/>
                </p:oleObj>
              </mc:Choice>
              <mc:Fallback>
                <p:oleObj name="" r:id="rId13" imgW="22555200" imgH="11277600" progId="Equation.DSMT4">
                  <p:embed/>
                  <p:pic>
                    <p:nvPicPr>
                      <p:cNvPr id="0" name="图片 153606" descr="image4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81267" y="4646831"/>
                        <a:ext cx="1417677" cy="708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2"/>
          <p:cNvGraphicFramePr/>
          <p:nvPr/>
        </p:nvGraphicFramePr>
        <p:xfrm>
          <a:off x="2353826" y="5276910"/>
          <a:ext cx="315039" cy="42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8" name="" r:id="rId15" imgW="2743200" imgH="5486400" progId="Equation.DSMT4">
                  <p:embed/>
                </p:oleObj>
              </mc:Choice>
              <mc:Fallback>
                <p:oleObj name="" r:id="rId15" imgW="2743200" imgH="5486400" progId="Equation.DSMT4">
                  <p:embed/>
                  <p:pic>
                    <p:nvPicPr>
                      <p:cNvPr id="0" name="图片 153607" descr="image4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53826" y="5276910"/>
                        <a:ext cx="315039" cy="4200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3"/>
          <p:cNvGraphicFramePr/>
          <p:nvPr/>
        </p:nvGraphicFramePr>
        <p:xfrm>
          <a:off x="5819259" y="5276910"/>
          <a:ext cx="945118" cy="44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" r:id="rId17" imgW="11582400" imgH="5486400" progId="Equation.DSMT4">
                  <p:embed/>
                </p:oleObj>
              </mc:Choice>
              <mc:Fallback>
                <p:oleObj name="" r:id="rId17" imgW="11582400" imgH="5486400" progId="Equation.DSMT4">
                  <p:embed/>
                  <p:pic>
                    <p:nvPicPr>
                      <p:cNvPr id="0" name="图片 153608" descr="image4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19259" y="5276910"/>
                        <a:ext cx="945118" cy="4480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4"/>
          <p:cNvGraphicFramePr/>
          <p:nvPr/>
        </p:nvGraphicFramePr>
        <p:xfrm>
          <a:off x="9489468" y="5276910"/>
          <a:ext cx="897862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" r:id="rId19" imgW="11582400" imgH="6096000" progId="Equation.DSMT4">
                  <p:embed/>
                </p:oleObj>
              </mc:Choice>
              <mc:Fallback>
                <p:oleObj name="" r:id="rId19" imgW="11582400" imgH="6096000" progId="Equation.DSMT4">
                  <p:embed/>
                  <p:pic>
                    <p:nvPicPr>
                      <p:cNvPr id="0" name="图片 153609" descr="image4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489468" y="5276910"/>
                        <a:ext cx="897862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5"/>
          <p:cNvGraphicFramePr/>
          <p:nvPr/>
        </p:nvGraphicFramePr>
        <p:xfrm>
          <a:off x="3377704" y="5670709"/>
          <a:ext cx="1097387" cy="51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1" name="" r:id="rId21" imgW="11582400" imgH="5486400" progId="Equation.DSMT4">
                  <p:embed/>
                </p:oleObj>
              </mc:Choice>
              <mc:Fallback>
                <p:oleObj name="" r:id="rId21" imgW="11582400" imgH="5486400" progId="Equation.DSMT4">
                  <p:embed/>
                  <p:pic>
                    <p:nvPicPr>
                      <p:cNvPr id="0" name="图片 153610" descr="image4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77704" y="5670709"/>
                        <a:ext cx="1097387" cy="5198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6"/>
          <p:cNvGraphicFramePr/>
          <p:nvPr/>
        </p:nvGraphicFramePr>
        <p:xfrm>
          <a:off x="5267941" y="5670709"/>
          <a:ext cx="897862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" r:id="rId23" imgW="11582400" imgH="6096000" progId="Equation.DSMT4">
                  <p:embed/>
                </p:oleObj>
              </mc:Choice>
              <mc:Fallback>
                <p:oleObj name="" r:id="rId23" imgW="11582400" imgH="6096000" progId="Equation.DSMT4">
                  <p:embed/>
                  <p:pic>
                    <p:nvPicPr>
                      <p:cNvPr id="0" name="图片 153611" descr="image4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67941" y="5670709"/>
                        <a:ext cx="897862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7"/>
          <p:cNvGraphicFramePr/>
          <p:nvPr/>
        </p:nvGraphicFramePr>
        <p:xfrm>
          <a:off x="3220185" y="6064509"/>
          <a:ext cx="1023877" cy="48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3" name="" r:id="rId24" imgW="11582400" imgH="5486400" progId="Equation.DSMT4">
                  <p:embed/>
                </p:oleObj>
              </mc:Choice>
              <mc:Fallback>
                <p:oleObj name="" r:id="rId24" imgW="11582400" imgH="5486400" progId="Equation.DSMT4">
                  <p:embed/>
                  <p:pic>
                    <p:nvPicPr>
                      <p:cNvPr id="0" name="图片 153612" descr="image4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20185" y="6064509"/>
                        <a:ext cx="1023877" cy="484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18"/>
          <p:cNvGraphicFramePr/>
          <p:nvPr/>
        </p:nvGraphicFramePr>
        <p:xfrm>
          <a:off x="5267941" y="6064509"/>
          <a:ext cx="897862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4" name="" r:id="rId26" imgW="11582400" imgH="6096000" progId="Equation.DSMT4">
                  <p:embed/>
                </p:oleObj>
              </mc:Choice>
              <mc:Fallback>
                <p:oleObj name="" r:id="rId26" imgW="11582400" imgH="6096000" progId="Equation.DSMT4">
                  <p:embed/>
                  <p:pic>
                    <p:nvPicPr>
                      <p:cNvPr id="0" name="图片 153613" descr="image4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67941" y="6064509"/>
                        <a:ext cx="897862" cy="472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2325</Words>
  <Application>WPS 演示</Application>
  <PresentationFormat>自定义</PresentationFormat>
  <Paragraphs>380</Paragraphs>
  <Slides>63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58</vt:i4>
      </vt:variant>
      <vt:variant>
        <vt:lpstr>幻灯片标题</vt:lpstr>
      </vt:variant>
      <vt:variant>
        <vt:i4>63</vt:i4>
      </vt:variant>
    </vt:vector>
  </HeadingPairs>
  <TitlesOfParts>
    <vt:vector size="134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Office 主题</vt:lpstr>
      <vt:lpstr>Word.Document.8</vt:lpstr>
      <vt:lpstr>Word.Document.8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第一章 回归分析的一般介绍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PowerPoint 演示文稿</vt:lpstr>
      <vt:lpstr>PowerPoint 演示文稿</vt:lpstr>
      <vt:lpstr>PowerPoint 演示文稿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PowerPoint 演示文稿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第五章  回归诊断 </vt:lpstr>
      <vt:lpstr>PowerPoint 演示文稿</vt:lpstr>
      <vt:lpstr>第五章  回归诊断 </vt:lpstr>
      <vt:lpstr>第五章  回归诊断 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2017-12-12T08:44:17Z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